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5" d="100"/>
          <a:sy n="55" d="100"/>
        </p:scale>
        <p:origin x="-330" y="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 name="Shape 3"/>
          <p:cNvSpPr txBox="1">
            <a:spLocks noGrp="1"/>
          </p:cNvSpPr>
          <p:nvPr>
            <p:ph type="body" idx="1"/>
          </p:nvPr>
        </p:nvSpPr>
        <p:spPr>
          <a:xfrm>
            <a:off x="685800" y="4343400"/>
            <a:ext cx="5486399" cy="4114800"/>
          </a:xfrm>
          <a:prstGeom prst="rect">
            <a:avLst/>
          </a:prstGeom>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2396474449"/>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
        <p:cNvGrpSpPr/>
        <p:nvPr/>
      </p:nvGrpSpPr>
      <p:grpSpPr>
        <a:xfrm>
          <a:off x="0" y="0"/>
          <a:ext cx="0" cy="0"/>
          <a:chOff x="0" y="0"/>
          <a:chExt cx="0" cy="0"/>
        </a:xfrm>
      </p:grpSpPr>
      <p:sp>
        <p:nvSpPr>
          <p:cNvPr id="27" name="Shape 2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 name="Shape 2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Shape 9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6" name="Shape 10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7" name="Shape 11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5" name="Shape 12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Shape 13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0" name="Shape 14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9" name="Shape 14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8" name="Shape 15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Shape 16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9" name="Shape 16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
        <p:cNvGrpSpPr/>
        <p:nvPr/>
      </p:nvGrpSpPr>
      <p:grpSpPr>
        <a:xfrm>
          <a:off x="0" y="0"/>
          <a:ext cx="0" cy="0"/>
          <a:chOff x="0" y="0"/>
          <a:chExt cx="0" cy="0"/>
        </a:xfrm>
      </p:grpSpPr>
      <p:sp>
        <p:nvSpPr>
          <p:cNvPr id="33" name="Shape 3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 name="Shape 3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9" name="Shape 17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0" name="Shape 19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Shape 1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9" name="Shape 19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8" name="Shape 20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Shape 21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7" name="Shape 21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5" name="Shape 22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Shape 2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3" name="Shape 23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
        <p:cNvGrpSpPr/>
        <p:nvPr/>
      </p:nvGrpSpPr>
      <p:grpSpPr>
        <a:xfrm>
          <a:off x="0" y="0"/>
          <a:ext cx="0" cy="0"/>
          <a:chOff x="0" y="0"/>
          <a:chExt cx="0" cy="0"/>
        </a:xfrm>
      </p:grpSpPr>
      <p:sp>
        <p:nvSpPr>
          <p:cNvPr id="39" name="Shape 3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0" name="Shape 4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
        <p:cNvGrpSpPr/>
        <p:nvPr/>
      </p:nvGrpSpPr>
      <p:grpSpPr>
        <a:xfrm>
          <a:off x="0" y="0"/>
          <a:ext cx="0" cy="0"/>
          <a:chOff x="0" y="0"/>
          <a:chExt cx="0" cy="0"/>
        </a:xfrm>
      </p:grpSpPr>
      <p:sp>
        <p:nvSpPr>
          <p:cNvPr id="45" name="Shape 4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6" name="Shape 4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Shape 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8" name="Shape 5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0" name="Shape 7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Shape 7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6" name="Shape 7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6" name="Shape 8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
        <p:cNvGrpSpPr/>
        <p:nvPr/>
      </p:nvGrpSpPr>
      <p:grpSpPr>
        <a:xfrm>
          <a:off x="0" y="0"/>
          <a:ext cx="0" cy="0"/>
          <a:chOff x="0" y="0"/>
          <a:chExt cx="0" cy="0"/>
        </a:xfrm>
      </p:grpSpPr>
      <p:sp>
        <p:nvSpPr>
          <p:cNvPr id="8" name="Shape 8"/>
          <p:cNvSpPr txBox="1">
            <a:spLocks noGrp="1"/>
          </p:cNvSpPr>
          <p:nvPr>
            <p:ph type="ctrTitle"/>
          </p:nvPr>
        </p:nvSpPr>
        <p:spPr>
          <a:xfrm>
            <a:off x="685800" y="1583342"/>
            <a:ext cx="7772400" cy="1159856"/>
          </a:xfrm>
          <a:prstGeom prst="rect">
            <a:avLst/>
          </a:prstGeom>
        </p:spPr>
        <p:txBody>
          <a:bodyPr lIns="91425" tIns="91425" rIns="91425" bIns="91425" anchor="b" anchorCtr="0"/>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a:endParaRPr/>
          </a:p>
        </p:txBody>
      </p:sp>
      <p:sp>
        <p:nvSpPr>
          <p:cNvPr id="9" name="Shape 9"/>
          <p:cNvSpPr txBox="1">
            <a:spLocks noGrp="1"/>
          </p:cNvSpPr>
          <p:nvPr>
            <p:ph type="subTitle" idx="1"/>
          </p:nvPr>
        </p:nvSpPr>
        <p:spPr>
          <a:xfrm>
            <a:off x="685800" y="2840053"/>
            <a:ext cx="7772400" cy="784737"/>
          </a:xfrm>
          <a:prstGeom prst="rect">
            <a:avLst/>
          </a:prstGeom>
        </p:spPr>
        <p:txBody>
          <a:bodyPr lIns="91425" tIns="91425" rIns="91425" bIns="91425" anchor="t" anchorCtr="0"/>
          <a:lstStyle>
            <a:lvl1pPr algn="ctr">
              <a:spcBef>
                <a:spcPts val="0"/>
              </a:spcBef>
              <a:buClr>
                <a:schemeClr val="dk2"/>
              </a:buClr>
              <a:buNone/>
              <a:defRPr>
                <a:solidFill>
                  <a:schemeClr val="dk2"/>
                </a:solidFill>
              </a:defRPr>
            </a:lvl1pPr>
            <a:lvl2pPr algn="ctr">
              <a:spcBef>
                <a:spcPts val="0"/>
              </a:spcBef>
              <a:buClr>
                <a:schemeClr val="dk2"/>
              </a:buClr>
              <a:buSzPct val="100000"/>
              <a:buNone/>
              <a:defRPr sz="3000">
                <a:solidFill>
                  <a:schemeClr val="dk2"/>
                </a:solidFill>
              </a:defRPr>
            </a:lvl2pPr>
            <a:lvl3pPr algn="ctr">
              <a:spcBef>
                <a:spcPts val="0"/>
              </a:spcBef>
              <a:buClr>
                <a:schemeClr val="dk2"/>
              </a:buClr>
              <a:buSzPct val="100000"/>
              <a:buNone/>
              <a:defRPr sz="3000">
                <a:solidFill>
                  <a:schemeClr val="dk2"/>
                </a:solidFill>
              </a:defRPr>
            </a:lvl3pPr>
            <a:lvl4pPr algn="ctr">
              <a:spcBef>
                <a:spcPts val="0"/>
              </a:spcBef>
              <a:buClr>
                <a:schemeClr val="dk2"/>
              </a:buClr>
              <a:buSzPct val="100000"/>
              <a:buNone/>
              <a:defRPr sz="3000">
                <a:solidFill>
                  <a:schemeClr val="dk2"/>
                </a:solidFill>
              </a:defRPr>
            </a:lvl4pPr>
            <a:lvl5pPr algn="ctr">
              <a:spcBef>
                <a:spcPts val="0"/>
              </a:spcBef>
              <a:buClr>
                <a:schemeClr val="dk2"/>
              </a:buClr>
              <a:buSzPct val="100000"/>
              <a:buNone/>
              <a:defRPr sz="3000">
                <a:solidFill>
                  <a:schemeClr val="dk2"/>
                </a:solidFill>
              </a:defRPr>
            </a:lvl5pPr>
            <a:lvl6pPr algn="ctr">
              <a:spcBef>
                <a:spcPts val="0"/>
              </a:spcBef>
              <a:buClr>
                <a:schemeClr val="dk2"/>
              </a:buClr>
              <a:buSzPct val="100000"/>
              <a:buNone/>
              <a:defRPr sz="3000">
                <a:solidFill>
                  <a:schemeClr val="dk2"/>
                </a:solidFill>
              </a:defRPr>
            </a:lvl6pPr>
            <a:lvl7pPr algn="ctr">
              <a:spcBef>
                <a:spcPts val="0"/>
              </a:spcBef>
              <a:buClr>
                <a:schemeClr val="dk2"/>
              </a:buClr>
              <a:buSzPct val="100000"/>
              <a:buNone/>
              <a:defRPr sz="3000">
                <a:solidFill>
                  <a:schemeClr val="dk2"/>
                </a:solidFill>
              </a:defRPr>
            </a:lvl7pPr>
            <a:lvl8pPr algn="ctr">
              <a:spcBef>
                <a:spcPts val="0"/>
              </a:spcBef>
              <a:buClr>
                <a:schemeClr val="dk2"/>
              </a:buClr>
              <a:buSzPct val="100000"/>
              <a:buNone/>
              <a:defRPr sz="3000">
                <a:solidFill>
                  <a:schemeClr val="dk2"/>
                </a:solidFill>
              </a:defRPr>
            </a:lvl8pPr>
            <a:lvl9pPr algn="ctr">
              <a:spcBef>
                <a:spcPts val="0"/>
              </a:spcBef>
              <a:buClr>
                <a:schemeClr val="dk2"/>
              </a:buClr>
              <a:buSzPct val="100000"/>
              <a:buNone/>
              <a:defRPr sz="3000">
                <a:solidFill>
                  <a:schemeClr val="dk2"/>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205978"/>
            <a:ext cx="8229600" cy="85725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2" name="Shape 12"/>
          <p:cNvSpPr txBox="1">
            <a:spLocks noGrp="1"/>
          </p:cNvSpPr>
          <p:nvPr>
            <p:ph type="body" idx="1"/>
          </p:nvPr>
        </p:nvSpPr>
        <p:spPr>
          <a:xfrm>
            <a:off x="457200" y="1200150"/>
            <a:ext cx="8229600" cy="3725680"/>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457200" y="205978"/>
            <a:ext cx="8229600" cy="85725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5" name="Shape 15"/>
          <p:cNvSpPr txBox="1">
            <a:spLocks noGrp="1"/>
          </p:cNvSpPr>
          <p:nvPr>
            <p:ph type="body" idx="1"/>
          </p:nvPr>
        </p:nvSpPr>
        <p:spPr>
          <a:xfrm>
            <a:off x="457200" y="1200150"/>
            <a:ext cx="3994525" cy="3725680"/>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6" name="Shape 16"/>
          <p:cNvSpPr txBox="1">
            <a:spLocks noGrp="1"/>
          </p:cNvSpPr>
          <p:nvPr>
            <p:ph type="body" idx="2"/>
          </p:nvPr>
        </p:nvSpPr>
        <p:spPr>
          <a:xfrm>
            <a:off x="4692273" y="1200150"/>
            <a:ext cx="3994525" cy="3725680"/>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57200" y="205978"/>
            <a:ext cx="8229600" cy="85725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19"/>
        <p:cNvGrpSpPr/>
        <p:nvPr/>
      </p:nvGrpSpPr>
      <p:grpSpPr>
        <a:xfrm>
          <a:off x="0" y="0"/>
          <a:ext cx="0" cy="0"/>
          <a:chOff x="0" y="0"/>
          <a:chExt cx="0" cy="0"/>
        </a:xfrm>
      </p:grpSpPr>
      <p:sp>
        <p:nvSpPr>
          <p:cNvPr id="20" name="Shape 20"/>
          <p:cNvSpPr txBox="1">
            <a:spLocks noGrp="1"/>
          </p:cNvSpPr>
          <p:nvPr>
            <p:ph type="body" idx="1"/>
          </p:nvPr>
        </p:nvSpPr>
        <p:spPr>
          <a:xfrm>
            <a:off x="457200" y="4406309"/>
            <a:ext cx="8229600" cy="519520"/>
          </a:xfrm>
          <a:prstGeom prst="rect">
            <a:avLst/>
          </a:prstGeom>
        </p:spPr>
        <p:txBody>
          <a:bodyPr lIns="91425" tIns="91425" rIns="91425" bIns="91425" anchor="t" anchorCtr="0"/>
          <a:lstStyle>
            <a:lvl1pPr algn="ctr">
              <a:spcBef>
                <a:spcPts val="360"/>
              </a:spcBef>
              <a:buSzPct val="100000"/>
              <a:buNone/>
              <a:defRPr sz="1800"/>
            </a:lvl1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1"/>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05978"/>
            <a:ext cx="8229600" cy="857250"/>
          </a:xfrm>
          <a:prstGeom prst="rect">
            <a:avLst/>
          </a:prstGeom>
        </p:spPr>
        <p:txBody>
          <a:bodyPr lIns="91425" tIns="91425" rIns="91425" bIns="91425" anchor="b" anchorCtr="0"/>
          <a:lstStyle>
            <a:lvl1pPr>
              <a:spcBef>
                <a:spcPts val="0"/>
              </a:spcBef>
              <a:buClr>
                <a:schemeClr val="dk1"/>
              </a:buClr>
              <a:buSzPct val="100000"/>
              <a:buNone/>
              <a:defRPr sz="3600" b="1">
                <a:solidFill>
                  <a:schemeClr val="dk1"/>
                </a:solidFill>
              </a:defRPr>
            </a:lvl1pPr>
            <a:lvl2pPr>
              <a:spcBef>
                <a:spcPts val="0"/>
              </a:spcBef>
              <a:buClr>
                <a:schemeClr val="dk1"/>
              </a:buClr>
              <a:buSzPct val="100000"/>
              <a:buNone/>
              <a:defRPr sz="3600" b="1">
                <a:solidFill>
                  <a:schemeClr val="dk1"/>
                </a:solidFill>
              </a:defRPr>
            </a:lvl2pPr>
            <a:lvl3pPr>
              <a:spcBef>
                <a:spcPts val="0"/>
              </a:spcBef>
              <a:buClr>
                <a:schemeClr val="dk1"/>
              </a:buClr>
              <a:buSzPct val="100000"/>
              <a:buNone/>
              <a:defRPr sz="3600" b="1">
                <a:solidFill>
                  <a:schemeClr val="dk1"/>
                </a:solidFill>
              </a:defRPr>
            </a:lvl3pPr>
            <a:lvl4pPr>
              <a:spcBef>
                <a:spcPts val="0"/>
              </a:spcBef>
              <a:buClr>
                <a:schemeClr val="dk1"/>
              </a:buClr>
              <a:buSzPct val="100000"/>
              <a:buNone/>
              <a:defRPr sz="3600" b="1">
                <a:solidFill>
                  <a:schemeClr val="dk1"/>
                </a:solidFill>
              </a:defRPr>
            </a:lvl4pPr>
            <a:lvl5pPr>
              <a:spcBef>
                <a:spcPts val="0"/>
              </a:spcBef>
              <a:buClr>
                <a:schemeClr val="dk1"/>
              </a:buClr>
              <a:buSzPct val="100000"/>
              <a:buNone/>
              <a:defRPr sz="3600" b="1">
                <a:solidFill>
                  <a:schemeClr val="dk1"/>
                </a:solidFill>
              </a:defRPr>
            </a:lvl5pPr>
            <a:lvl6pPr>
              <a:spcBef>
                <a:spcPts val="0"/>
              </a:spcBef>
              <a:buClr>
                <a:schemeClr val="dk1"/>
              </a:buClr>
              <a:buSzPct val="100000"/>
              <a:buNone/>
              <a:defRPr sz="3600" b="1">
                <a:solidFill>
                  <a:schemeClr val="dk1"/>
                </a:solidFill>
              </a:defRPr>
            </a:lvl6pPr>
            <a:lvl7pPr>
              <a:spcBef>
                <a:spcPts val="0"/>
              </a:spcBef>
              <a:buClr>
                <a:schemeClr val="dk1"/>
              </a:buClr>
              <a:buSzPct val="100000"/>
              <a:buNone/>
              <a:defRPr sz="3600" b="1">
                <a:solidFill>
                  <a:schemeClr val="dk1"/>
                </a:solidFill>
              </a:defRPr>
            </a:lvl7pPr>
            <a:lvl8pPr>
              <a:spcBef>
                <a:spcPts val="0"/>
              </a:spcBef>
              <a:buClr>
                <a:schemeClr val="dk1"/>
              </a:buClr>
              <a:buSzPct val="100000"/>
              <a:buNone/>
              <a:defRPr sz="3600" b="1">
                <a:solidFill>
                  <a:schemeClr val="dk1"/>
                </a:solidFill>
              </a:defRPr>
            </a:lvl8pPr>
            <a:lvl9pPr>
              <a:spcBef>
                <a:spcPts val="0"/>
              </a:spcBef>
              <a:buClr>
                <a:schemeClr val="dk1"/>
              </a:buClr>
              <a:buSzPct val="100000"/>
              <a:buNone/>
              <a:defRPr sz="3600" b="1">
                <a:solidFill>
                  <a:schemeClr val="dk1"/>
                </a:solidFill>
              </a:defRPr>
            </a:lvl9pPr>
          </a:lstStyle>
          <a:p>
            <a:endParaRPr/>
          </a:p>
        </p:txBody>
      </p:sp>
      <p:sp>
        <p:nvSpPr>
          <p:cNvPr id="6" name="Shape 6"/>
          <p:cNvSpPr txBox="1">
            <a:spLocks noGrp="1"/>
          </p:cNvSpPr>
          <p:nvPr>
            <p:ph type="body" idx="1"/>
          </p:nvPr>
        </p:nvSpPr>
        <p:spPr>
          <a:xfrm>
            <a:off x="457200" y="1200150"/>
            <a:ext cx="8229600" cy="3725680"/>
          </a:xfrm>
          <a:prstGeom prst="rect">
            <a:avLst/>
          </a:prstGeom>
        </p:spPr>
        <p:txBody>
          <a:bodyPr lIns="91425" tIns="91425" rIns="91425" bIns="91425" anchor="t" anchorCtr="0"/>
          <a:lstStyle>
            <a:lvl1pPr>
              <a:spcBef>
                <a:spcPts val="600"/>
              </a:spcBef>
              <a:buClr>
                <a:schemeClr val="dk1"/>
              </a:buClr>
              <a:buSzPct val="100000"/>
              <a:defRPr sz="3000">
                <a:solidFill>
                  <a:schemeClr val="dk1"/>
                </a:solidFill>
              </a:defRPr>
            </a:lvl1pPr>
            <a:lvl2pPr>
              <a:spcBef>
                <a:spcPts val="480"/>
              </a:spcBef>
              <a:buClr>
                <a:schemeClr val="dk1"/>
              </a:buClr>
              <a:buSzPct val="100000"/>
              <a:defRPr sz="2400">
                <a:solidFill>
                  <a:schemeClr val="dk1"/>
                </a:solidFill>
              </a:defRPr>
            </a:lvl2pPr>
            <a:lvl3pPr>
              <a:spcBef>
                <a:spcPts val="480"/>
              </a:spcBef>
              <a:buClr>
                <a:schemeClr val="dk1"/>
              </a:buClr>
              <a:buSzPct val="100000"/>
              <a:defRPr sz="2400">
                <a:solidFill>
                  <a:schemeClr val="dk1"/>
                </a:solidFill>
              </a:defRPr>
            </a:lvl3pPr>
            <a:lvl4pPr>
              <a:spcBef>
                <a:spcPts val="360"/>
              </a:spcBef>
              <a:buClr>
                <a:schemeClr val="dk1"/>
              </a:buClr>
              <a:buSzPct val="100000"/>
              <a:defRPr sz="1800">
                <a:solidFill>
                  <a:schemeClr val="dk1"/>
                </a:solidFill>
              </a:defRPr>
            </a:lvl4pPr>
            <a:lvl5pPr>
              <a:spcBef>
                <a:spcPts val="360"/>
              </a:spcBef>
              <a:buClr>
                <a:schemeClr val="dk1"/>
              </a:buClr>
              <a:buSzPct val="100000"/>
              <a:defRPr sz="1800">
                <a:solidFill>
                  <a:schemeClr val="dk1"/>
                </a:solidFill>
              </a:defRPr>
            </a:lvl5pPr>
            <a:lvl6pPr>
              <a:spcBef>
                <a:spcPts val="360"/>
              </a:spcBef>
              <a:buClr>
                <a:schemeClr val="dk1"/>
              </a:buClr>
              <a:buSzPct val="100000"/>
              <a:defRPr sz="1800">
                <a:solidFill>
                  <a:schemeClr val="dk1"/>
                </a:solidFill>
              </a:defRPr>
            </a:lvl6pPr>
            <a:lvl7pPr>
              <a:spcBef>
                <a:spcPts val="360"/>
              </a:spcBef>
              <a:buClr>
                <a:schemeClr val="dk1"/>
              </a:buClr>
              <a:buSzPct val="100000"/>
              <a:defRPr sz="1800">
                <a:solidFill>
                  <a:schemeClr val="dk1"/>
                </a:solidFill>
              </a:defRPr>
            </a:lvl7pPr>
            <a:lvl8pPr>
              <a:spcBef>
                <a:spcPts val="360"/>
              </a:spcBef>
              <a:buClr>
                <a:schemeClr val="dk1"/>
              </a:buClr>
              <a:buSzPct val="100000"/>
              <a:defRPr sz="1800">
                <a:solidFill>
                  <a:schemeClr val="dk1"/>
                </a:solidFill>
              </a:defRPr>
            </a:lvl8pPr>
            <a:lvl9pPr>
              <a:spcBef>
                <a:spcPts val="360"/>
              </a:spcBef>
              <a:buClr>
                <a:schemeClr val="dk1"/>
              </a:buClr>
              <a:buSzPct val="100000"/>
              <a:defRPr sz="1800">
                <a:solidFill>
                  <a:schemeClr val="dk1"/>
                </a:solidFil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youtube.com/v/S2PUIQpAEAQ"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3.jp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hyperlink" Target="http://youtube.com/v/5GoIL9gVonQ" TargetMode="Externa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hyperlink" Target="http://youtube.com/v/IKqXu-5jw60" TargetMode="Externa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image" Target="../media/image21.png"/><Relationship Id="rId7" Type="http://schemas.openxmlformats.org/officeDocument/2006/relationships/hyperlink" Target="http://youtube.com/v/7EgezCtNbW4"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9.jp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hyperlink" Target="http://youtube.com/v/McmyNBRx3SU" TargetMode="External"/><Relationship Id="rId5" Type="http://schemas.openxmlformats.org/officeDocument/2006/relationships/image" Target="../media/image28.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32.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hyperlink" Target="http://youtube.com/v/6Re0ZjICZEc"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34.jpg"/><Relationship Id="rId4" Type="http://schemas.openxmlformats.org/officeDocument/2006/relationships/image" Target="../media/image33.jp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7.jpg"/><Relationship Id="rId5" Type="http://schemas.openxmlformats.org/officeDocument/2006/relationships/hyperlink" Target="http://youtube.com/v/bN-SShi58cI" TargetMode="External"/><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0.jpg"/><Relationship Id="rId5" Type="http://schemas.openxmlformats.org/officeDocument/2006/relationships/hyperlink" Target="http://youtube.com/v/8gfD134ED54" TargetMode="External"/><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hyperlink" Target="http://youtube.com/v/WjWDrTXMgF8"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4.jpg"/><Relationship Id="rId5" Type="http://schemas.openxmlformats.org/officeDocument/2006/relationships/hyperlink" Target="http://youtube.com/v/wnYXbJ_bcLc" TargetMode="External"/><Relationship Id="rId4" Type="http://schemas.openxmlformats.org/officeDocument/2006/relationships/image" Target="../media/image43.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lgn="ctr">
              <a:spcBef>
                <a:spcPts val="0"/>
              </a:spcBef>
              <a:buNone/>
            </a:pPr>
            <a:r>
              <a:rPr lang="en"/>
              <a:t>Cold War </a:t>
            </a:r>
          </a:p>
        </p:txBody>
      </p:sp>
      <p:sp>
        <p:nvSpPr>
          <p:cNvPr id="24" name="Shape 24"/>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a:spcBef>
                <a:spcPts val="0"/>
              </a:spcBef>
              <a:buNone/>
            </a:pPr>
            <a:endParaRPr/>
          </a:p>
        </p:txBody>
      </p:sp>
      <p:pic>
        <p:nvPicPr>
          <p:cNvPr id="25" name="Shape 25"/>
          <p:cNvPicPr preferRelativeResize="0"/>
          <p:nvPr/>
        </p:nvPicPr>
        <p:blipFill>
          <a:blip r:embed="rId3"/>
          <a:stretch>
            <a:fillRect/>
          </a:stretch>
        </p:blipFill>
        <p:spPr>
          <a:xfrm>
            <a:off x="0" y="1107550"/>
            <a:ext cx="9143999" cy="4204425"/>
          </a:xfrm>
          <a:prstGeom prst="rect">
            <a:avLst/>
          </a:prstGeom>
        </p:spPr>
      </p:pic>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Background - USSR </a:t>
            </a:r>
          </a:p>
        </p:txBody>
      </p:sp>
      <p:sp>
        <p:nvSpPr>
          <p:cNvPr id="89" name="Shape 89"/>
          <p:cNvSpPr txBox="1">
            <a:spLocks noGrp="1"/>
          </p:cNvSpPr>
          <p:nvPr>
            <p:ph type="body" idx="1"/>
          </p:nvPr>
        </p:nvSpPr>
        <p:spPr>
          <a:xfrm>
            <a:off x="21450" y="759225"/>
            <a:ext cx="9101099" cy="4330800"/>
          </a:xfrm>
          <a:prstGeom prst="rect">
            <a:avLst/>
          </a:prstGeom>
        </p:spPr>
        <p:txBody>
          <a:bodyPr lIns="91425" tIns="91425" rIns="91425" bIns="91425" anchor="t" anchorCtr="0">
            <a:noAutofit/>
          </a:bodyPr>
          <a:lstStyle/>
          <a:p>
            <a:pPr marL="457200" lvl="0" indent="-381000" rtl="0">
              <a:spcBef>
                <a:spcPts val="0"/>
              </a:spcBef>
              <a:buClr>
                <a:schemeClr val="dk1"/>
              </a:buClr>
              <a:buSzPct val="100000"/>
              <a:buFont typeface="Arial"/>
              <a:buChar char="●"/>
            </a:pPr>
            <a:r>
              <a:rPr lang="en" sz="2400"/>
              <a:t>Russia was ruled by czars and most people were serfs up till 1917</a:t>
            </a:r>
          </a:p>
          <a:p>
            <a:pPr marL="457200" lvl="0" indent="-381000" rtl="0">
              <a:spcBef>
                <a:spcPts val="0"/>
              </a:spcBef>
              <a:buClr>
                <a:schemeClr val="dk1"/>
              </a:buClr>
              <a:buSzPct val="100000"/>
              <a:buFont typeface="Arial"/>
              <a:buChar char="●"/>
            </a:pPr>
            <a:r>
              <a:rPr lang="en" sz="2400"/>
              <a:t> They had no freedoms, education, and payed little money </a:t>
            </a:r>
          </a:p>
          <a:p>
            <a:pPr marL="457200" lvl="0" indent="-381000" rtl="0">
              <a:spcBef>
                <a:spcPts val="0"/>
              </a:spcBef>
              <a:buClr>
                <a:schemeClr val="dk1"/>
              </a:buClr>
              <a:buSzPct val="100000"/>
              <a:buFont typeface="Arial"/>
              <a:buChar char="●"/>
            </a:pPr>
            <a:r>
              <a:rPr lang="en" sz="2400"/>
              <a:t>After devastating loss in WWI, the Russian people revoluted </a:t>
            </a:r>
          </a:p>
          <a:p>
            <a:pPr marL="457200" lvl="0" indent="-419100" rtl="0">
              <a:spcBef>
                <a:spcPts val="0"/>
              </a:spcBef>
              <a:buClr>
                <a:schemeClr val="dk1"/>
              </a:buClr>
              <a:buSzPct val="125000"/>
              <a:buFont typeface="Arial"/>
              <a:buChar char="●"/>
            </a:pPr>
            <a:r>
              <a:rPr lang="en" sz="2400"/>
              <a:t>Lenin came to power as a dictator and started Communism promising land and bread. </a:t>
            </a:r>
          </a:p>
          <a:p>
            <a:pPr marL="457200" lvl="0" indent="-419100" rtl="0">
              <a:spcBef>
                <a:spcPts val="0"/>
              </a:spcBef>
              <a:buClr>
                <a:schemeClr val="dk1"/>
              </a:buClr>
              <a:buSzPct val="125000"/>
              <a:buFont typeface="Arial"/>
              <a:buChar char="●"/>
            </a:pPr>
            <a:r>
              <a:rPr lang="en" sz="2400"/>
              <a:t>Government took over farms and the factories - people still did not get their bread and land</a:t>
            </a:r>
          </a:p>
          <a:p>
            <a:pPr marL="457200" lvl="0" indent="-419100">
              <a:spcBef>
                <a:spcPts val="0"/>
              </a:spcBef>
              <a:buClr>
                <a:schemeClr val="dk1"/>
              </a:buClr>
              <a:buSzPct val="125000"/>
              <a:buFont typeface="Arial"/>
              <a:buChar char="●"/>
            </a:pPr>
            <a:r>
              <a:rPr lang="en" sz="2400"/>
              <a:t>Stalin then came to power and took away religion had a secret police to scare people, but built up the military and industry </a:t>
            </a:r>
            <a:r>
              <a:rPr lang="en"/>
              <a:t> </a:t>
            </a: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sz="3000" b="0"/>
              <a:t>Put the following terms under the correct nation</a:t>
            </a:r>
          </a:p>
        </p:txBody>
      </p:sp>
      <p:sp>
        <p:nvSpPr>
          <p:cNvPr id="95" name="Shape 95"/>
          <p:cNvSpPr txBox="1">
            <a:spLocks noGrp="1"/>
          </p:cNvSpPr>
          <p:nvPr>
            <p:ph type="body" idx="1"/>
          </p:nvPr>
        </p:nvSpPr>
        <p:spPr>
          <a:xfrm>
            <a:off x="0" y="919625"/>
            <a:ext cx="4451699" cy="4106100"/>
          </a:xfrm>
          <a:prstGeom prst="rect">
            <a:avLst/>
          </a:prstGeom>
        </p:spPr>
        <p:txBody>
          <a:bodyPr lIns="91425" tIns="91425" rIns="91425" bIns="91425" anchor="t" anchorCtr="0">
            <a:noAutofit/>
          </a:bodyPr>
          <a:lstStyle/>
          <a:p>
            <a:pPr lvl="0" rtl="0">
              <a:spcBef>
                <a:spcPts val="0"/>
              </a:spcBef>
              <a:buNone/>
            </a:pPr>
            <a:r>
              <a:rPr lang="en" sz="1800"/>
              <a:t>Command economy </a:t>
            </a:r>
          </a:p>
          <a:p>
            <a:pPr lvl="0" rtl="0">
              <a:spcBef>
                <a:spcPts val="0"/>
              </a:spcBef>
              <a:buNone/>
            </a:pPr>
            <a:endParaRPr sz="1800"/>
          </a:p>
          <a:p>
            <a:pPr lvl="0" rtl="0">
              <a:spcBef>
                <a:spcPts val="0"/>
              </a:spcBef>
              <a:buNone/>
            </a:pPr>
            <a:r>
              <a:rPr lang="en" sz="1800"/>
              <a:t>private ownership of property</a:t>
            </a:r>
          </a:p>
          <a:p>
            <a:pPr lvl="0" rtl="0">
              <a:spcBef>
                <a:spcPts val="0"/>
              </a:spcBef>
              <a:buNone/>
            </a:pPr>
            <a:endParaRPr sz="1800"/>
          </a:p>
          <a:p>
            <a:pPr lvl="0" rtl="0">
              <a:spcBef>
                <a:spcPts val="0"/>
              </a:spcBef>
              <a:buNone/>
            </a:pPr>
            <a:r>
              <a:rPr lang="en" sz="1800"/>
              <a:t>Employment guaranteed</a:t>
            </a:r>
          </a:p>
          <a:p>
            <a:pPr lvl="0" rtl="0">
              <a:spcBef>
                <a:spcPts val="0"/>
              </a:spcBef>
              <a:buNone/>
            </a:pPr>
            <a:r>
              <a:rPr lang="en" sz="1800"/>
              <a:t> </a:t>
            </a:r>
          </a:p>
          <a:p>
            <a:pPr lvl="0" rtl="0">
              <a:spcBef>
                <a:spcPts val="0"/>
              </a:spcBef>
              <a:buNone/>
            </a:pPr>
            <a:r>
              <a:rPr lang="en" sz="1800"/>
              <a:t>free elections with choice of parties</a:t>
            </a:r>
          </a:p>
          <a:p>
            <a:pPr lvl="0" rtl="0">
              <a:spcBef>
                <a:spcPts val="0"/>
              </a:spcBef>
              <a:buNone/>
            </a:pPr>
            <a:r>
              <a:rPr lang="en" sz="1800"/>
              <a:t> </a:t>
            </a:r>
          </a:p>
          <a:p>
            <a:pPr lvl="0" rtl="0">
              <a:spcBef>
                <a:spcPts val="0"/>
              </a:spcBef>
              <a:buNone/>
            </a:pPr>
            <a:r>
              <a:rPr lang="en" sz="1800"/>
              <a:t>Freedom of press</a:t>
            </a:r>
          </a:p>
          <a:p>
            <a:pPr lvl="0" rtl="0">
              <a:spcBef>
                <a:spcPts val="0"/>
              </a:spcBef>
              <a:buNone/>
            </a:pPr>
            <a:endParaRPr sz="1800"/>
          </a:p>
          <a:p>
            <a:pPr lvl="0" rtl="0">
              <a:spcBef>
                <a:spcPts val="0"/>
              </a:spcBef>
              <a:buNone/>
            </a:pPr>
            <a:r>
              <a:rPr lang="en" sz="1800"/>
              <a:t>State controls media: dissent crushed</a:t>
            </a:r>
          </a:p>
          <a:p>
            <a:pPr lvl="0" rtl="0">
              <a:spcBef>
                <a:spcPts val="0"/>
              </a:spcBef>
              <a:buNone/>
            </a:pPr>
            <a:endParaRPr/>
          </a:p>
        </p:txBody>
      </p:sp>
      <p:sp>
        <p:nvSpPr>
          <p:cNvPr id="96" name="Shape 96"/>
          <p:cNvSpPr txBox="1">
            <a:spLocks noGrp="1"/>
          </p:cNvSpPr>
          <p:nvPr>
            <p:ph type="body" idx="2"/>
          </p:nvPr>
        </p:nvSpPr>
        <p:spPr>
          <a:xfrm>
            <a:off x="4692275" y="819750"/>
            <a:ext cx="3994500" cy="4323900"/>
          </a:xfrm>
          <a:prstGeom prst="rect">
            <a:avLst/>
          </a:prstGeom>
        </p:spPr>
        <p:txBody>
          <a:bodyPr lIns="91425" tIns="91425" rIns="91425" bIns="91425" anchor="t" anchorCtr="0">
            <a:noAutofit/>
          </a:bodyPr>
          <a:lstStyle/>
          <a:p>
            <a:pPr lvl="0" rtl="0">
              <a:spcBef>
                <a:spcPts val="0"/>
              </a:spcBef>
              <a:buNone/>
            </a:pPr>
            <a:r>
              <a:rPr lang="en" sz="1800"/>
              <a:t>high degree of the individual freedom</a:t>
            </a:r>
          </a:p>
          <a:p>
            <a:pPr lvl="0" rtl="0">
              <a:spcBef>
                <a:spcPts val="0"/>
              </a:spcBef>
              <a:buNone/>
            </a:pPr>
            <a:endParaRPr sz="1800"/>
          </a:p>
          <a:p>
            <a:pPr lvl="0" rtl="0">
              <a:spcBef>
                <a:spcPts val="0"/>
              </a:spcBef>
              <a:buNone/>
            </a:pPr>
            <a:r>
              <a:rPr lang="en" sz="1800"/>
              <a:t>state ownership of property </a:t>
            </a:r>
          </a:p>
          <a:p>
            <a:pPr lvl="0" rtl="0">
              <a:spcBef>
                <a:spcPts val="0"/>
              </a:spcBef>
              <a:buNone/>
            </a:pPr>
            <a:r>
              <a:rPr lang="en" sz="1800"/>
              <a:t>free enterprise economy </a:t>
            </a:r>
            <a:r>
              <a:rPr lang="en"/>
              <a:t> </a:t>
            </a:r>
          </a:p>
          <a:p>
            <a:pPr lvl="0" rtl="0">
              <a:spcBef>
                <a:spcPts val="0"/>
              </a:spcBef>
              <a:buNone/>
            </a:pPr>
            <a:endParaRPr sz="1800"/>
          </a:p>
          <a:p>
            <a:pPr lvl="0" rtl="0">
              <a:spcBef>
                <a:spcPts val="0"/>
              </a:spcBef>
              <a:buNone/>
            </a:pPr>
            <a:r>
              <a:rPr lang="en" sz="1800"/>
              <a:t>One-Party dictatorship</a:t>
            </a:r>
          </a:p>
          <a:p>
            <a:pPr lvl="0" rtl="0">
              <a:spcBef>
                <a:spcPts val="0"/>
              </a:spcBef>
              <a:buNone/>
            </a:pPr>
            <a:endParaRPr sz="1800"/>
          </a:p>
          <a:p>
            <a:pPr lvl="0" rtl="0">
              <a:spcBef>
                <a:spcPts val="0"/>
              </a:spcBef>
              <a:buNone/>
            </a:pPr>
            <a:r>
              <a:rPr lang="en" sz="1800"/>
              <a:t>No guaranteed employment for workers</a:t>
            </a:r>
          </a:p>
          <a:p>
            <a:pPr lvl="0" rtl="0">
              <a:spcBef>
                <a:spcPts val="0"/>
              </a:spcBef>
              <a:buNone/>
            </a:pPr>
            <a:endParaRPr sz="1800"/>
          </a:p>
          <a:p>
            <a:pPr lvl="0" rtl="0">
              <a:spcBef>
                <a:spcPts val="0"/>
              </a:spcBef>
              <a:buClr>
                <a:schemeClr val="dk1"/>
              </a:buClr>
              <a:buSzPct val="61111"/>
              <a:buFont typeface="Arial"/>
              <a:buNone/>
            </a:pPr>
            <a:r>
              <a:rPr lang="en" sz="1800"/>
              <a:t>Freedom of speech and religion suppressed </a:t>
            </a:r>
          </a:p>
          <a:p>
            <a:pPr>
              <a:spcBef>
                <a:spcPts val="0"/>
              </a:spcBef>
              <a:buNone/>
            </a:pPr>
            <a:endParaRP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Shape 101"/>
          <p:cNvSpPr txBox="1">
            <a:spLocks noGrp="1"/>
          </p:cNvSpPr>
          <p:nvPr>
            <p:ph type="title"/>
          </p:nvPr>
        </p:nvSpPr>
        <p:spPr>
          <a:xfrm>
            <a:off x="457200" y="205974"/>
            <a:ext cx="8229600" cy="1055700"/>
          </a:xfrm>
          <a:prstGeom prst="rect">
            <a:avLst/>
          </a:prstGeom>
        </p:spPr>
        <p:txBody>
          <a:bodyPr lIns="91425" tIns="91425" rIns="91425" bIns="91425" anchor="b" anchorCtr="0">
            <a:noAutofit/>
          </a:bodyPr>
          <a:lstStyle/>
          <a:p>
            <a:pPr>
              <a:spcBef>
                <a:spcPts val="0"/>
              </a:spcBef>
              <a:buNone/>
            </a:pPr>
            <a:r>
              <a:rPr lang="en"/>
              <a:t>Compare and Contrast - check your work! </a:t>
            </a:r>
          </a:p>
        </p:txBody>
      </p:sp>
      <p:sp>
        <p:nvSpPr>
          <p:cNvPr id="102" name="Shape 102"/>
          <p:cNvSpPr txBox="1">
            <a:spLocks noGrp="1"/>
          </p:cNvSpPr>
          <p:nvPr>
            <p:ph type="body" idx="1"/>
          </p:nvPr>
        </p:nvSpPr>
        <p:spPr>
          <a:xfrm>
            <a:off x="457200" y="1200150"/>
            <a:ext cx="3994500" cy="3725699"/>
          </a:xfrm>
          <a:prstGeom prst="rect">
            <a:avLst/>
          </a:prstGeom>
        </p:spPr>
        <p:txBody>
          <a:bodyPr lIns="91425" tIns="91425" rIns="91425" bIns="91425" anchor="t" anchorCtr="0">
            <a:noAutofit/>
          </a:bodyPr>
          <a:lstStyle/>
          <a:p>
            <a:pPr lvl="0" rtl="0">
              <a:spcBef>
                <a:spcPts val="0"/>
              </a:spcBef>
              <a:buNone/>
            </a:pPr>
            <a:r>
              <a:rPr lang="en"/>
              <a:t>United States </a:t>
            </a:r>
          </a:p>
          <a:p>
            <a:pPr marL="457200" lvl="0" indent="-342900" rtl="0">
              <a:spcBef>
                <a:spcPts val="0"/>
              </a:spcBef>
              <a:buClr>
                <a:schemeClr val="dk1"/>
              </a:buClr>
              <a:buSzPct val="100000"/>
              <a:buFont typeface="Arial"/>
              <a:buChar char="●"/>
            </a:pPr>
            <a:r>
              <a:rPr lang="en" sz="1800"/>
              <a:t>free enterprise economy </a:t>
            </a:r>
          </a:p>
          <a:p>
            <a:pPr marL="457200" lvl="0" indent="-342900" rtl="0">
              <a:spcBef>
                <a:spcPts val="0"/>
              </a:spcBef>
              <a:buClr>
                <a:schemeClr val="dk1"/>
              </a:buClr>
              <a:buSzPct val="100000"/>
              <a:buFont typeface="Arial"/>
              <a:buChar char="●"/>
            </a:pPr>
            <a:r>
              <a:rPr lang="en" sz="1800"/>
              <a:t>private ownership of property</a:t>
            </a:r>
          </a:p>
          <a:p>
            <a:pPr marL="457200" lvl="0" indent="-342900" rtl="0">
              <a:spcBef>
                <a:spcPts val="0"/>
              </a:spcBef>
              <a:buClr>
                <a:schemeClr val="dk1"/>
              </a:buClr>
              <a:buSzPct val="100000"/>
              <a:buFont typeface="Arial"/>
              <a:buChar char="●"/>
            </a:pPr>
            <a:r>
              <a:rPr lang="en" sz="1800"/>
              <a:t>No guaranteed employment for workers</a:t>
            </a:r>
          </a:p>
          <a:p>
            <a:pPr marL="457200" lvl="0" indent="-342900" rtl="0">
              <a:spcBef>
                <a:spcPts val="0"/>
              </a:spcBef>
              <a:buClr>
                <a:schemeClr val="dk1"/>
              </a:buClr>
              <a:buSzPct val="100000"/>
              <a:buFont typeface="Arial"/>
              <a:buChar char="●"/>
            </a:pPr>
            <a:r>
              <a:rPr lang="en" sz="1800"/>
              <a:t>free elections with choice of parties </a:t>
            </a:r>
          </a:p>
          <a:p>
            <a:pPr marL="457200" lvl="0" indent="-342900" rtl="0">
              <a:spcBef>
                <a:spcPts val="0"/>
              </a:spcBef>
              <a:buClr>
                <a:schemeClr val="dk1"/>
              </a:buClr>
              <a:buSzPct val="100000"/>
              <a:buFont typeface="Arial"/>
              <a:buChar char="●"/>
            </a:pPr>
            <a:r>
              <a:rPr lang="en" sz="1800"/>
              <a:t>Freedom of press</a:t>
            </a:r>
          </a:p>
          <a:p>
            <a:pPr marL="457200" lvl="0" indent="-342900" rtl="0">
              <a:spcBef>
                <a:spcPts val="0"/>
              </a:spcBef>
              <a:buClr>
                <a:schemeClr val="dk1"/>
              </a:buClr>
              <a:buSzPct val="100000"/>
              <a:buFont typeface="Arial"/>
              <a:buChar char="●"/>
            </a:pPr>
            <a:r>
              <a:rPr lang="en" sz="1800"/>
              <a:t>high degree of the individual freedom</a:t>
            </a:r>
            <a:r>
              <a:rPr lang="en"/>
              <a:t>   </a:t>
            </a:r>
          </a:p>
        </p:txBody>
      </p:sp>
      <p:sp>
        <p:nvSpPr>
          <p:cNvPr id="103" name="Shape 103"/>
          <p:cNvSpPr txBox="1">
            <a:spLocks noGrp="1"/>
          </p:cNvSpPr>
          <p:nvPr>
            <p:ph type="body" idx="2"/>
          </p:nvPr>
        </p:nvSpPr>
        <p:spPr>
          <a:xfrm>
            <a:off x="4692273" y="1200150"/>
            <a:ext cx="3994500" cy="3725699"/>
          </a:xfrm>
          <a:prstGeom prst="rect">
            <a:avLst/>
          </a:prstGeom>
        </p:spPr>
        <p:txBody>
          <a:bodyPr lIns="91425" tIns="91425" rIns="91425" bIns="91425" anchor="t" anchorCtr="0">
            <a:noAutofit/>
          </a:bodyPr>
          <a:lstStyle/>
          <a:p>
            <a:pPr lvl="0" rtl="0">
              <a:spcBef>
                <a:spcPts val="0"/>
              </a:spcBef>
              <a:buNone/>
            </a:pPr>
            <a:r>
              <a:rPr lang="en"/>
              <a:t>USSR</a:t>
            </a:r>
          </a:p>
          <a:p>
            <a:pPr marL="457200" lvl="0" indent="-342900" rtl="0">
              <a:spcBef>
                <a:spcPts val="0"/>
              </a:spcBef>
              <a:buClr>
                <a:schemeClr val="dk1"/>
              </a:buClr>
              <a:buSzPct val="100000"/>
              <a:buFont typeface="Arial"/>
              <a:buChar char="●"/>
            </a:pPr>
            <a:r>
              <a:rPr lang="en" sz="1800"/>
              <a:t>Command economy </a:t>
            </a:r>
          </a:p>
          <a:p>
            <a:pPr marL="457200" lvl="0" indent="-342900" rtl="0">
              <a:spcBef>
                <a:spcPts val="0"/>
              </a:spcBef>
              <a:buClr>
                <a:schemeClr val="dk1"/>
              </a:buClr>
              <a:buSzPct val="100000"/>
              <a:buFont typeface="Arial"/>
              <a:buChar char="●"/>
            </a:pPr>
            <a:r>
              <a:rPr lang="en" sz="1800"/>
              <a:t>state ownership of property </a:t>
            </a:r>
          </a:p>
          <a:p>
            <a:pPr marL="457200" lvl="0" indent="-342900" rtl="0">
              <a:spcBef>
                <a:spcPts val="0"/>
              </a:spcBef>
              <a:buClr>
                <a:schemeClr val="dk1"/>
              </a:buClr>
              <a:buSzPct val="100000"/>
              <a:buFont typeface="Arial"/>
              <a:buChar char="●"/>
            </a:pPr>
            <a:r>
              <a:rPr lang="en" sz="1800"/>
              <a:t>Employment guaranteed </a:t>
            </a:r>
          </a:p>
          <a:p>
            <a:pPr marL="457200" lvl="0" indent="-342900" rtl="0">
              <a:spcBef>
                <a:spcPts val="0"/>
              </a:spcBef>
              <a:buClr>
                <a:schemeClr val="dk1"/>
              </a:buClr>
              <a:buSzPct val="100000"/>
              <a:buFont typeface="Arial"/>
              <a:buChar char="●"/>
            </a:pPr>
            <a:r>
              <a:rPr lang="en" sz="1800"/>
              <a:t>One-Party dictatorship </a:t>
            </a:r>
          </a:p>
          <a:p>
            <a:pPr marL="457200" lvl="0" indent="-342900" rtl="0">
              <a:spcBef>
                <a:spcPts val="0"/>
              </a:spcBef>
              <a:buClr>
                <a:schemeClr val="dk1"/>
              </a:buClr>
              <a:buSzPct val="100000"/>
              <a:buFont typeface="Arial"/>
              <a:buChar char="●"/>
            </a:pPr>
            <a:r>
              <a:rPr lang="en" sz="1800"/>
              <a:t>State controls media: dissent crushed</a:t>
            </a:r>
          </a:p>
          <a:p>
            <a:pPr marL="457200" lvl="0" indent="-342900">
              <a:spcBef>
                <a:spcPts val="0"/>
              </a:spcBef>
              <a:buClr>
                <a:schemeClr val="dk1"/>
              </a:buClr>
              <a:buSzPct val="100000"/>
              <a:buFont typeface="Arial"/>
              <a:buChar char="●"/>
            </a:pPr>
            <a:r>
              <a:rPr lang="en" sz="1800"/>
              <a:t>Freedom of speech and religion suppressed </a:t>
            </a: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pic>
        <p:nvPicPr>
          <p:cNvPr id="108" name="Shape 108"/>
          <p:cNvPicPr preferRelativeResize="0"/>
          <p:nvPr/>
        </p:nvPicPr>
        <p:blipFill>
          <a:blip r:embed="rId3"/>
          <a:stretch>
            <a:fillRect/>
          </a:stretch>
        </p:blipFill>
        <p:spPr>
          <a:xfrm>
            <a:off x="3026000" y="-125625"/>
            <a:ext cx="3276600" cy="4419600"/>
          </a:xfrm>
          <a:prstGeom prst="rect">
            <a:avLst/>
          </a:prstGeom>
        </p:spPr>
      </p:pic>
      <p:sp>
        <p:nvSpPr>
          <p:cNvPr id="109" name="Shape 109"/>
          <p:cNvSpPr txBox="1">
            <a:spLocks noGrp="1"/>
          </p:cNvSpPr>
          <p:nvPr>
            <p:ph type="title"/>
          </p:nvPr>
        </p:nvSpPr>
        <p:spPr>
          <a:xfrm>
            <a:off x="1145250" y="231153"/>
            <a:ext cx="8229600" cy="857400"/>
          </a:xfrm>
          <a:prstGeom prst="rect">
            <a:avLst/>
          </a:prstGeom>
        </p:spPr>
        <p:txBody>
          <a:bodyPr lIns="91425" tIns="91425" rIns="91425" bIns="91425" anchor="b" anchorCtr="0">
            <a:noAutofit/>
          </a:bodyPr>
          <a:lstStyle/>
          <a:p>
            <a:pPr>
              <a:spcBef>
                <a:spcPts val="0"/>
              </a:spcBef>
              <a:buNone/>
            </a:pPr>
            <a:endParaRPr/>
          </a:p>
        </p:txBody>
      </p:sp>
      <p:sp>
        <p:nvSpPr>
          <p:cNvPr id="110" name="Shape 110"/>
          <p:cNvSpPr txBox="1">
            <a:spLocks noGrp="1"/>
          </p:cNvSpPr>
          <p:nvPr>
            <p:ph type="body" idx="1"/>
          </p:nvPr>
        </p:nvSpPr>
        <p:spPr>
          <a:xfrm rot="10800000" flipH="1">
            <a:off x="457200" y="-149"/>
            <a:ext cx="8229600" cy="1200299"/>
          </a:xfrm>
          <a:prstGeom prst="rect">
            <a:avLst/>
          </a:prstGeom>
        </p:spPr>
        <p:txBody>
          <a:bodyPr lIns="91425" tIns="91425" rIns="91425" bIns="91425" anchor="t" anchorCtr="0">
            <a:noAutofit/>
          </a:bodyPr>
          <a:lstStyle/>
          <a:p>
            <a:pPr>
              <a:spcBef>
                <a:spcPts val="0"/>
              </a:spcBef>
              <a:buNone/>
            </a:pPr>
            <a:endParaRPr/>
          </a:p>
        </p:txBody>
      </p:sp>
      <p:pic>
        <p:nvPicPr>
          <p:cNvPr id="111" name="Shape 111"/>
          <p:cNvPicPr preferRelativeResize="0"/>
          <p:nvPr/>
        </p:nvPicPr>
        <p:blipFill>
          <a:blip r:embed="rId4"/>
          <a:stretch>
            <a:fillRect/>
          </a:stretch>
        </p:blipFill>
        <p:spPr>
          <a:xfrm>
            <a:off x="152400" y="152400"/>
            <a:ext cx="3276600" cy="2343150"/>
          </a:xfrm>
          <a:prstGeom prst="rect">
            <a:avLst/>
          </a:prstGeom>
        </p:spPr>
      </p:pic>
      <p:pic>
        <p:nvPicPr>
          <p:cNvPr id="112" name="Shape 112"/>
          <p:cNvPicPr preferRelativeResize="0"/>
          <p:nvPr/>
        </p:nvPicPr>
        <p:blipFill>
          <a:blip r:embed="rId5"/>
          <a:stretch>
            <a:fillRect/>
          </a:stretch>
        </p:blipFill>
        <p:spPr>
          <a:xfrm>
            <a:off x="6129575" y="142875"/>
            <a:ext cx="3048000" cy="2362200"/>
          </a:xfrm>
          <a:prstGeom prst="rect">
            <a:avLst/>
          </a:prstGeom>
        </p:spPr>
      </p:pic>
      <p:pic>
        <p:nvPicPr>
          <p:cNvPr id="113" name="Shape 113"/>
          <p:cNvPicPr preferRelativeResize="0"/>
          <p:nvPr/>
        </p:nvPicPr>
        <p:blipFill>
          <a:blip r:embed="rId6"/>
          <a:stretch>
            <a:fillRect/>
          </a:stretch>
        </p:blipFill>
        <p:spPr>
          <a:xfrm>
            <a:off x="5238750" y="2457450"/>
            <a:ext cx="3905250" cy="2686050"/>
          </a:xfrm>
          <a:prstGeom prst="rect">
            <a:avLst/>
          </a:prstGeom>
        </p:spPr>
      </p:pic>
      <p:pic>
        <p:nvPicPr>
          <p:cNvPr id="114" name="Shape 114"/>
          <p:cNvPicPr preferRelativeResize="0"/>
          <p:nvPr/>
        </p:nvPicPr>
        <p:blipFill>
          <a:blip r:embed="rId7"/>
          <a:stretch>
            <a:fillRect/>
          </a:stretch>
        </p:blipFill>
        <p:spPr>
          <a:xfrm>
            <a:off x="-90925" y="2632050"/>
            <a:ext cx="3606377" cy="2245475"/>
          </a:xfrm>
          <a:prstGeom prst="rect">
            <a:avLst/>
          </a:prstGeom>
        </p:spPr>
      </p:pic>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Shape 119"/>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Aftermath of World War II</a:t>
            </a:r>
          </a:p>
        </p:txBody>
      </p:sp>
      <p:sp>
        <p:nvSpPr>
          <p:cNvPr id="120" name="Shape 120"/>
          <p:cNvSpPr txBox="1">
            <a:spLocks noGrp="1"/>
          </p:cNvSpPr>
          <p:nvPr>
            <p:ph type="body" idx="1"/>
          </p:nvPr>
        </p:nvSpPr>
        <p:spPr>
          <a:xfrm>
            <a:off x="53475" y="951700"/>
            <a:ext cx="5111399" cy="3974099"/>
          </a:xfrm>
          <a:prstGeom prst="rect">
            <a:avLst/>
          </a:prstGeom>
        </p:spPr>
        <p:txBody>
          <a:bodyPr lIns="91425" tIns="91425" rIns="91425" bIns="91425" anchor="t" anchorCtr="0">
            <a:noAutofit/>
          </a:bodyPr>
          <a:lstStyle/>
          <a:p>
            <a:pPr marL="457200" lvl="0" indent="-342900" rtl="0">
              <a:spcBef>
                <a:spcPts val="0"/>
              </a:spcBef>
              <a:buClr>
                <a:schemeClr val="dk1"/>
              </a:buClr>
              <a:buSzPct val="100000"/>
              <a:buFont typeface="Arial"/>
              <a:buChar char="●"/>
            </a:pPr>
            <a:r>
              <a:rPr lang="en" sz="1800"/>
              <a:t>Rebuilding of Europe was left to the Allies </a:t>
            </a:r>
          </a:p>
          <a:p>
            <a:pPr lvl="0" rtl="0">
              <a:spcBef>
                <a:spcPts val="0"/>
              </a:spcBef>
              <a:buNone/>
            </a:pPr>
            <a:endParaRPr sz="1800"/>
          </a:p>
          <a:p>
            <a:pPr marL="457200" lvl="0" indent="-342900" rtl="0">
              <a:spcBef>
                <a:spcPts val="0"/>
              </a:spcBef>
              <a:buClr>
                <a:schemeClr val="dk1"/>
              </a:buClr>
              <a:buSzPct val="100000"/>
              <a:buFont typeface="Arial"/>
              <a:buChar char="●"/>
            </a:pPr>
            <a:r>
              <a:rPr lang="en" sz="1800"/>
              <a:t>The Soviet Union took Poland, Czechoslovakia, Hungary and other nations of Eastern Europe.</a:t>
            </a:r>
          </a:p>
          <a:p>
            <a:pPr lvl="0" rtl="0">
              <a:spcBef>
                <a:spcPts val="0"/>
              </a:spcBef>
              <a:buNone/>
            </a:pPr>
            <a:endParaRPr sz="1800"/>
          </a:p>
          <a:p>
            <a:pPr marL="457200" lvl="0" indent="-342900" rtl="0">
              <a:spcBef>
                <a:spcPts val="0"/>
              </a:spcBef>
              <a:buClr>
                <a:schemeClr val="dk1"/>
              </a:buClr>
              <a:buSzPct val="100000"/>
              <a:buFont typeface="Arial"/>
              <a:buChar char="●"/>
            </a:pPr>
            <a:r>
              <a:rPr lang="en" sz="1800"/>
              <a:t>The United States and Great Britain took control of Western Europe.  </a:t>
            </a:r>
          </a:p>
          <a:p>
            <a:pPr lvl="0" rtl="0">
              <a:spcBef>
                <a:spcPts val="0"/>
              </a:spcBef>
              <a:buNone/>
            </a:pPr>
            <a:endParaRPr sz="1800"/>
          </a:p>
          <a:p>
            <a:pPr marL="457200" lvl="0" indent="-342900" rtl="0">
              <a:spcBef>
                <a:spcPts val="0"/>
              </a:spcBef>
              <a:buClr>
                <a:schemeClr val="dk1"/>
              </a:buClr>
              <a:buSzPct val="100000"/>
              <a:buFont typeface="Arial"/>
              <a:buChar char="●"/>
            </a:pPr>
            <a:r>
              <a:rPr lang="en" sz="1800"/>
              <a:t>The United States implemented the Marshal Plan, and The Soviet Union forced  Communism on the Counties to the east   </a:t>
            </a:r>
          </a:p>
          <a:p>
            <a:pPr lvl="0">
              <a:spcBef>
                <a:spcPts val="0"/>
              </a:spcBef>
              <a:buNone/>
            </a:pPr>
            <a:endParaRPr sz="1800"/>
          </a:p>
        </p:txBody>
      </p:sp>
      <p:sp>
        <p:nvSpPr>
          <p:cNvPr id="121" name="Shape 121"/>
          <p:cNvSpPr txBox="1">
            <a:spLocks noGrp="1"/>
          </p:cNvSpPr>
          <p:nvPr>
            <p:ph type="body" idx="2"/>
          </p:nvPr>
        </p:nvSpPr>
        <p:spPr>
          <a:xfrm>
            <a:off x="4692275" y="951750"/>
            <a:ext cx="3994500" cy="3974099"/>
          </a:xfrm>
          <a:prstGeom prst="rect">
            <a:avLst/>
          </a:prstGeom>
        </p:spPr>
        <p:txBody>
          <a:bodyPr lIns="91425" tIns="91425" rIns="91425" bIns="91425" anchor="t" anchorCtr="0">
            <a:noAutofit/>
          </a:bodyPr>
          <a:lstStyle/>
          <a:p>
            <a:pPr>
              <a:spcBef>
                <a:spcPts val="0"/>
              </a:spcBef>
              <a:buNone/>
            </a:pPr>
            <a:endParaRPr/>
          </a:p>
        </p:txBody>
      </p:sp>
      <p:pic>
        <p:nvPicPr>
          <p:cNvPr id="122" name="Shape 122"/>
          <p:cNvPicPr preferRelativeResize="0"/>
          <p:nvPr/>
        </p:nvPicPr>
        <p:blipFill>
          <a:blip r:embed="rId3"/>
          <a:stretch>
            <a:fillRect/>
          </a:stretch>
        </p:blipFill>
        <p:spPr>
          <a:xfrm>
            <a:off x="5164875" y="881525"/>
            <a:ext cx="3881701" cy="4174551"/>
          </a:xfrm>
          <a:prstGeom prst="rect">
            <a:avLst/>
          </a:prstGeom>
          <a:noFill/>
          <a:ln>
            <a:noFill/>
          </a:ln>
        </p:spPr>
      </p:pic>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Shape 127"/>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Aftermath of World War II</a:t>
            </a:r>
          </a:p>
        </p:txBody>
      </p:sp>
      <p:sp>
        <p:nvSpPr>
          <p:cNvPr id="128" name="Shape 128"/>
          <p:cNvSpPr txBox="1">
            <a:spLocks noGrp="1"/>
          </p:cNvSpPr>
          <p:nvPr>
            <p:ph type="body" idx="1"/>
          </p:nvPr>
        </p:nvSpPr>
        <p:spPr>
          <a:xfrm>
            <a:off x="457200" y="1200150"/>
            <a:ext cx="3994500" cy="3725699"/>
          </a:xfrm>
          <a:prstGeom prst="rect">
            <a:avLst/>
          </a:prstGeom>
        </p:spPr>
        <p:txBody>
          <a:bodyPr lIns="91425" tIns="91425" rIns="91425" bIns="91425" anchor="t" anchorCtr="0">
            <a:noAutofit/>
          </a:bodyPr>
          <a:lstStyle/>
          <a:p>
            <a:pPr marL="457200" lvl="0" indent="-342900" rtl="0">
              <a:spcBef>
                <a:spcPts val="0"/>
              </a:spcBef>
              <a:buClr>
                <a:schemeClr val="dk1"/>
              </a:buClr>
              <a:buSzPct val="100000"/>
              <a:buFont typeface="Arial"/>
              <a:buChar char="●"/>
            </a:pPr>
            <a:r>
              <a:rPr lang="en" sz="1800"/>
              <a:t>Churchill warns of the spread of Communism</a:t>
            </a:r>
          </a:p>
          <a:p>
            <a:pPr lvl="0" rtl="0">
              <a:spcBef>
                <a:spcPts val="0"/>
              </a:spcBef>
              <a:buNone/>
            </a:pPr>
            <a:endParaRPr sz="1800"/>
          </a:p>
          <a:p>
            <a:pPr marL="457200" lvl="0" indent="-342900" rtl="0">
              <a:spcBef>
                <a:spcPts val="0"/>
              </a:spcBef>
              <a:buClr>
                <a:schemeClr val="dk1"/>
              </a:buClr>
              <a:buSzPct val="100000"/>
              <a:buFont typeface="Arial"/>
              <a:buChar char="●"/>
            </a:pPr>
            <a:r>
              <a:rPr lang="en" sz="1800"/>
              <a:t>Talks about an Iron Curtain </a:t>
            </a:r>
          </a:p>
          <a:p>
            <a:pPr lvl="0" rtl="0">
              <a:spcBef>
                <a:spcPts val="0"/>
              </a:spcBef>
              <a:buNone/>
            </a:pPr>
            <a:endParaRPr sz="1800"/>
          </a:p>
          <a:p>
            <a:pPr marL="457200" lvl="0" indent="-342900">
              <a:spcBef>
                <a:spcPts val="0"/>
              </a:spcBef>
              <a:buClr>
                <a:schemeClr val="dk1"/>
              </a:buClr>
              <a:buSzPct val="100000"/>
              <a:buFont typeface="Arial"/>
              <a:buChar char="●"/>
            </a:pPr>
            <a:r>
              <a:rPr lang="en" sz="1800"/>
              <a:t> US. President Harry Truman wants to stop the spread of Communism and comes up the policy of Containment  </a:t>
            </a:r>
          </a:p>
        </p:txBody>
      </p:sp>
      <p:sp>
        <p:nvSpPr>
          <p:cNvPr id="129" name="Shape 129">
            <a:hlinkClick r:id="rId3"/>
          </p:cNvPr>
          <p:cNvSpPr/>
          <p:nvPr/>
        </p:nvSpPr>
        <p:spPr>
          <a:xfrm>
            <a:off x="4801325" y="1135275"/>
            <a:ext cx="4077724" cy="3429000"/>
          </a:xfrm>
          <a:prstGeom prst="rect">
            <a:avLst/>
          </a:prstGeom>
          <a:blipFill>
            <a:blip r:embed="rId4"/>
            <a:stretch>
              <a:fillRect/>
            </a:stretch>
          </a:blipFill>
          <a:ln>
            <a:noFill/>
          </a:ln>
        </p:spPr>
      </p:sp>
      <p:sp>
        <p:nvSpPr>
          <p:cNvPr id="130" name="Shape 130"/>
          <p:cNvSpPr txBox="1">
            <a:spLocks noGrp="1"/>
          </p:cNvSpPr>
          <p:nvPr>
            <p:ph type="body" idx="2"/>
          </p:nvPr>
        </p:nvSpPr>
        <p:spPr>
          <a:xfrm>
            <a:off x="4692275" y="1200150"/>
            <a:ext cx="4311599" cy="3725699"/>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139725" y="92453"/>
            <a:ext cx="8229600" cy="857400"/>
          </a:xfrm>
          <a:prstGeom prst="rect">
            <a:avLst/>
          </a:prstGeom>
        </p:spPr>
        <p:txBody>
          <a:bodyPr lIns="91425" tIns="91425" rIns="91425" bIns="91425" anchor="b" anchorCtr="0">
            <a:noAutofit/>
          </a:bodyPr>
          <a:lstStyle/>
          <a:p>
            <a:pPr>
              <a:spcBef>
                <a:spcPts val="0"/>
              </a:spcBef>
              <a:buNone/>
            </a:pPr>
            <a:r>
              <a:rPr lang="en"/>
              <a:t>A Divided Berlin</a:t>
            </a:r>
          </a:p>
        </p:txBody>
      </p:sp>
      <p:sp>
        <p:nvSpPr>
          <p:cNvPr id="136" name="Shape 136"/>
          <p:cNvSpPr txBox="1">
            <a:spLocks noGrp="1"/>
          </p:cNvSpPr>
          <p:nvPr>
            <p:ph type="body" idx="1"/>
          </p:nvPr>
        </p:nvSpPr>
        <p:spPr>
          <a:xfrm>
            <a:off x="139725" y="880000"/>
            <a:ext cx="8662799" cy="3862500"/>
          </a:xfrm>
          <a:prstGeom prst="rect">
            <a:avLst/>
          </a:prstGeom>
        </p:spPr>
        <p:txBody>
          <a:bodyPr lIns="91425" tIns="91425" rIns="91425" bIns="91425" anchor="t" anchorCtr="0">
            <a:noAutofit/>
          </a:bodyPr>
          <a:lstStyle/>
          <a:p>
            <a:pPr lvl="0" rtl="0">
              <a:spcBef>
                <a:spcPts val="0"/>
              </a:spcBef>
              <a:buNone/>
            </a:pPr>
            <a:r>
              <a:rPr lang="en" sz="2000"/>
              <a:t>At the end of WWII, the Allies agreed to divide Germany into occupied zones. Berlin, Germany’s capital, would also be divided. </a:t>
            </a:r>
          </a:p>
          <a:p>
            <a:pPr lvl="0" rtl="0">
              <a:spcBef>
                <a:spcPts val="0"/>
              </a:spcBef>
              <a:buNone/>
            </a:pPr>
            <a:endParaRPr sz="2000"/>
          </a:p>
          <a:p>
            <a:pPr lvl="0" rtl="0">
              <a:spcBef>
                <a:spcPts val="0"/>
              </a:spcBef>
              <a:buNone/>
            </a:pPr>
            <a:r>
              <a:rPr lang="en" sz="2000"/>
              <a:t>As competition and tension increased, Berlin’s location caused problems.</a:t>
            </a:r>
          </a:p>
          <a:p>
            <a:pPr lvl="0" rtl="0">
              <a:spcBef>
                <a:spcPts val="0"/>
              </a:spcBef>
              <a:buNone/>
            </a:pPr>
            <a:endParaRPr sz="2000"/>
          </a:p>
          <a:p>
            <a:pPr lvl="0" rtl="0">
              <a:spcBef>
                <a:spcPts val="0"/>
              </a:spcBef>
              <a:buNone/>
            </a:pPr>
            <a:r>
              <a:rPr lang="en" sz="2000"/>
              <a:t>In June 1948, Stalin decided to</a:t>
            </a:r>
          </a:p>
          <a:p>
            <a:pPr lvl="0" rtl="0">
              <a:spcBef>
                <a:spcPts val="0"/>
              </a:spcBef>
              <a:buNone/>
            </a:pPr>
            <a:r>
              <a:rPr lang="en" sz="2000"/>
              <a:t>close all roads into Berlin from</a:t>
            </a:r>
          </a:p>
          <a:p>
            <a:pPr lvl="0" rtl="0">
              <a:spcBef>
                <a:spcPts val="0"/>
              </a:spcBef>
              <a:buNone/>
            </a:pPr>
            <a:r>
              <a:rPr lang="en" sz="2000"/>
              <a:t>West Germany. People in West</a:t>
            </a:r>
          </a:p>
          <a:p>
            <a:pPr lvl="0" rtl="0">
              <a:spcBef>
                <a:spcPts val="0"/>
              </a:spcBef>
              <a:buNone/>
            </a:pPr>
            <a:r>
              <a:rPr lang="en" sz="2000"/>
              <a:t>Berlin now faced shortages and</a:t>
            </a:r>
          </a:p>
          <a:p>
            <a:pPr>
              <a:spcBef>
                <a:spcPts val="0"/>
              </a:spcBef>
              <a:buNone/>
            </a:pPr>
            <a:r>
              <a:rPr lang="en" sz="2000"/>
              <a:t>starvation. </a:t>
            </a:r>
          </a:p>
        </p:txBody>
      </p:sp>
      <p:pic>
        <p:nvPicPr>
          <p:cNvPr id="137" name="Shape 137"/>
          <p:cNvPicPr preferRelativeResize="0"/>
          <p:nvPr/>
        </p:nvPicPr>
        <p:blipFill>
          <a:blip r:embed="rId3"/>
          <a:stretch>
            <a:fillRect/>
          </a:stretch>
        </p:blipFill>
        <p:spPr>
          <a:xfrm>
            <a:off x="4326575" y="2571325"/>
            <a:ext cx="4381500" cy="2419350"/>
          </a:xfrm>
          <a:prstGeom prst="rect">
            <a:avLst/>
          </a:prstGeom>
        </p:spPr>
      </p:pic>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Shape 142"/>
          <p:cNvSpPr txBox="1">
            <a:spLocks noGrp="1"/>
          </p:cNvSpPr>
          <p:nvPr>
            <p:ph type="title"/>
          </p:nvPr>
        </p:nvSpPr>
        <p:spPr>
          <a:xfrm>
            <a:off x="212700" y="136103"/>
            <a:ext cx="8229600" cy="857400"/>
          </a:xfrm>
          <a:prstGeom prst="rect">
            <a:avLst/>
          </a:prstGeom>
        </p:spPr>
        <p:txBody>
          <a:bodyPr lIns="91425" tIns="91425" rIns="91425" bIns="91425" anchor="b" anchorCtr="0">
            <a:noAutofit/>
          </a:bodyPr>
          <a:lstStyle/>
          <a:p>
            <a:pPr lvl="0" rtl="0">
              <a:spcBef>
                <a:spcPts val="0"/>
              </a:spcBef>
              <a:buNone/>
            </a:pPr>
            <a:r>
              <a:rPr lang="en"/>
              <a:t>The Berlin Airlift </a:t>
            </a:r>
          </a:p>
        </p:txBody>
      </p:sp>
      <p:sp>
        <p:nvSpPr>
          <p:cNvPr id="143" name="Shape 143"/>
          <p:cNvSpPr txBox="1">
            <a:spLocks noGrp="1"/>
          </p:cNvSpPr>
          <p:nvPr>
            <p:ph type="body" idx="1"/>
          </p:nvPr>
        </p:nvSpPr>
        <p:spPr>
          <a:xfrm>
            <a:off x="133575" y="874725"/>
            <a:ext cx="8694600" cy="3570899"/>
          </a:xfrm>
          <a:prstGeom prst="rect">
            <a:avLst/>
          </a:prstGeom>
        </p:spPr>
        <p:txBody>
          <a:bodyPr lIns="91425" tIns="91425" rIns="91425" bIns="91425" anchor="t" anchorCtr="0">
            <a:noAutofit/>
          </a:bodyPr>
          <a:lstStyle/>
          <a:p>
            <a:pPr lvl="0" rtl="0">
              <a:spcBef>
                <a:spcPts val="0"/>
              </a:spcBef>
              <a:buNone/>
            </a:pPr>
            <a:r>
              <a:rPr lang="en" sz="2000"/>
              <a:t>The United States is unwilling to give </a:t>
            </a:r>
          </a:p>
          <a:p>
            <a:pPr lvl="0" rtl="0">
              <a:spcBef>
                <a:spcPts val="0"/>
              </a:spcBef>
              <a:buNone/>
            </a:pPr>
            <a:r>
              <a:rPr lang="en" sz="2000"/>
              <a:t>up West Berlin,but also unwilling to let </a:t>
            </a:r>
          </a:p>
          <a:p>
            <a:pPr lvl="0" rtl="0">
              <a:spcBef>
                <a:spcPts val="0"/>
              </a:spcBef>
              <a:buNone/>
            </a:pPr>
            <a:r>
              <a:rPr lang="en" sz="2000"/>
              <a:t>Berliners starve. President Truman decides to use an airlift. </a:t>
            </a:r>
          </a:p>
          <a:p>
            <a:pPr lvl="0" rtl="0">
              <a:spcBef>
                <a:spcPts val="0"/>
              </a:spcBef>
              <a:buNone/>
            </a:pPr>
            <a:endParaRPr sz="2000"/>
          </a:p>
          <a:p>
            <a:pPr lvl="0" rtl="0">
              <a:spcBef>
                <a:spcPts val="0"/>
              </a:spcBef>
              <a:buNone/>
            </a:pPr>
            <a:r>
              <a:rPr lang="en" sz="2000"/>
              <a:t>For nearly </a:t>
            </a:r>
            <a:r>
              <a:rPr lang="en" sz="2000" b="1" i="1"/>
              <a:t>a year</a:t>
            </a:r>
            <a:r>
              <a:rPr lang="en" sz="2000"/>
              <a:t>, the U.S. dropped supplies into West Berlin daily. </a:t>
            </a:r>
          </a:p>
          <a:p>
            <a:pPr marL="914400" lvl="0" indent="-342900" rtl="0">
              <a:spcBef>
                <a:spcPts val="0"/>
              </a:spcBef>
              <a:buClr>
                <a:schemeClr val="dk1"/>
              </a:buClr>
              <a:buSzPct val="100000"/>
              <a:buFont typeface="Arial"/>
              <a:buChar char="●"/>
            </a:pPr>
            <a:r>
              <a:rPr lang="en" sz="1800"/>
              <a:t>$224 </a:t>
            </a:r>
            <a:r>
              <a:rPr lang="en" sz="1800" i="1"/>
              <a:t>million</a:t>
            </a:r>
          </a:p>
          <a:p>
            <a:pPr marL="914400" lvl="0" indent="-342900" rtl="0">
              <a:spcBef>
                <a:spcPts val="0"/>
              </a:spcBef>
              <a:buClr>
                <a:srgbClr val="000000"/>
              </a:buClr>
              <a:buSzPct val="100000"/>
              <a:buFont typeface="Arial"/>
              <a:buChar char="●"/>
            </a:pPr>
            <a:r>
              <a:rPr lang="en" sz="1800">
                <a:solidFill>
                  <a:srgbClr val="000000"/>
                </a:solidFill>
              </a:rPr>
              <a:t>2,323,738 tons of supplies.</a:t>
            </a:r>
          </a:p>
          <a:p>
            <a:pPr marL="914400" lvl="0" indent="-342900" rtl="0">
              <a:spcBef>
                <a:spcPts val="0"/>
              </a:spcBef>
              <a:buClr>
                <a:srgbClr val="000000"/>
              </a:buClr>
              <a:buSzPct val="100000"/>
              <a:buFont typeface="Arial"/>
              <a:buChar char="●"/>
            </a:pPr>
            <a:r>
              <a:rPr lang="en" sz="1800">
                <a:solidFill>
                  <a:srgbClr val="000000"/>
                </a:solidFill>
              </a:rPr>
              <a:t>A new plane landed every 4 minutes!</a:t>
            </a:r>
          </a:p>
          <a:p>
            <a:pPr lvl="0" rtl="0">
              <a:spcBef>
                <a:spcPts val="0"/>
              </a:spcBef>
              <a:buNone/>
            </a:pPr>
            <a:endParaRPr sz="900">
              <a:solidFill>
                <a:srgbClr val="000000"/>
              </a:solidFill>
            </a:endParaRPr>
          </a:p>
          <a:p>
            <a:pPr lvl="0" rtl="0">
              <a:spcBef>
                <a:spcPts val="0"/>
              </a:spcBef>
              <a:buNone/>
            </a:pPr>
            <a:r>
              <a:rPr lang="en" sz="2000">
                <a:solidFill>
                  <a:srgbClr val="000000"/>
                </a:solidFill>
              </a:rPr>
              <a:t>After almost a year, Stalin gave in and									reopened roads from the West. Berlin 									     became a symbol of Freedom.</a:t>
            </a:r>
          </a:p>
        </p:txBody>
      </p:sp>
      <p:pic>
        <p:nvPicPr>
          <p:cNvPr id="144" name="Shape 144"/>
          <p:cNvPicPr preferRelativeResize="0"/>
          <p:nvPr/>
        </p:nvPicPr>
        <p:blipFill>
          <a:blip r:embed="rId3"/>
          <a:stretch>
            <a:fillRect/>
          </a:stretch>
        </p:blipFill>
        <p:spPr>
          <a:xfrm>
            <a:off x="5746350" y="2969675"/>
            <a:ext cx="3160950" cy="1990425"/>
          </a:xfrm>
          <a:prstGeom prst="rect">
            <a:avLst/>
          </a:prstGeom>
        </p:spPr>
      </p:pic>
      <p:pic>
        <p:nvPicPr>
          <p:cNvPr id="145" name="Shape 145"/>
          <p:cNvPicPr preferRelativeResize="0"/>
          <p:nvPr/>
        </p:nvPicPr>
        <p:blipFill>
          <a:blip r:embed="rId4"/>
          <a:stretch>
            <a:fillRect/>
          </a:stretch>
        </p:blipFill>
        <p:spPr>
          <a:xfrm>
            <a:off x="5318425" y="136100"/>
            <a:ext cx="1894376" cy="1515501"/>
          </a:xfrm>
          <a:prstGeom prst="rect">
            <a:avLst/>
          </a:prstGeom>
        </p:spPr>
      </p:pic>
      <p:sp>
        <p:nvSpPr>
          <p:cNvPr id="146" name="Shape 146">
            <a:hlinkClick r:id="rId5"/>
          </p:cNvPr>
          <p:cNvSpPr/>
          <p:nvPr/>
        </p:nvSpPr>
        <p:spPr>
          <a:xfrm>
            <a:off x="6807500" y="199000"/>
            <a:ext cx="2020675" cy="1515500"/>
          </a:xfrm>
          <a:prstGeom prst="rect">
            <a:avLst/>
          </a:prstGeom>
          <a:blipFill>
            <a:blip r:embed="rId6"/>
            <a:stretch>
              <a:fillRect/>
            </a:stretch>
          </a:blipFill>
          <a:ln>
            <a:noFill/>
          </a:ln>
        </p:spPr>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Shape 151"/>
          <p:cNvSpPr txBox="1">
            <a:spLocks noGrp="1"/>
          </p:cNvSpPr>
          <p:nvPr>
            <p:ph type="title"/>
          </p:nvPr>
        </p:nvSpPr>
        <p:spPr>
          <a:xfrm>
            <a:off x="142825" y="205978"/>
            <a:ext cx="8229600" cy="857400"/>
          </a:xfrm>
          <a:prstGeom prst="rect">
            <a:avLst/>
          </a:prstGeom>
        </p:spPr>
        <p:txBody>
          <a:bodyPr lIns="91425" tIns="91425" rIns="91425" bIns="91425" anchor="b" anchorCtr="0">
            <a:noAutofit/>
          </a:bodyPr>
          <a:lstStyle/>
          <a:p>
            <a:pPr>
              <a:spcBef>
                <a:spcPts val="0"/>
              </a:spcBef>
              <a:buNone/>
            </a:pPr>
            <a:r>
              <a:rPr lang="en"/>
              <a:t>The Nuclear Arms Race</a:t>
            </a:r>
          </a:p>
        </p:txBody>
      </p:sp>
      <p:sp>
        <p:nvSpPr>
          <p:cNvPr id="152" name="Shape 152"/>
          <p:cNvSpPr txBox="1">
            <a:spLocks noGrp="1"/>
          </p:cNvSpPr>
          <p:nvPr>
            <p:ph type="body" idx="1"/>
          </p:nvPr>
        </p:nvSpPr>
        <p:spPr>
          <a:xfrm>
            <a:off x="142825" y="1063375"/>
            <a:ext cx="8229600" cy="3983999"/>
          </a:xfrm>
          <a:prstGeom prst="rect">
            <a:avLst/>
          </a:prstGeom>
        </p:spPr>
        <p:txBody>
          <a:bodyPr lIns="91425" tIns="91425" rIns="91425" bIns="91425" anchor="t" anchorCtr="0">
            <a:noAutofit/>
          </a:bodyPr>
          <a:lstStyle/>
          <a:p>
            <a:pPr lvl="0" rtl="0">
              <a:spcBef>
                <a:spcPts val="0"/>
              </a:spcBef>
              <a:buNone/>
            </a:pPr>
            <a:r>
              <a:rPr lang="en" sz="2000"/>
              <a:t>By 1949, the Soviet Union had developed its own atomic bomb. This was the start of the </a:t>
            </a:r>
            <a:r>
              <a:rPr lang="en" sz="2000" i="1"/>
              <a:t>nuclear arms race</a:t>
            </a:r>
            <a:r>
              <a:rPr lang="en" sz="2000"/>
              <a:t> where both countries competed to build the most powerful arsenals of weapons. </a:t>
            </a:r>
          </a:p>
          <a:p>
            <a:pPr lvl="0" rtl="0">
              <a:spcBef>
                <a:spcPts val="0"/>
              </a:spcBef>
              <a:buNone/>
            </a:pPr>
            <a:endParaRPr sz="1200"/>
          </a:p>
          <a:p>
            <a:pPr lvl="0" rtl="0">
              <a:spcBef>
                <a:spcPts val="0"/>
              </a:spcBef>
              <a:buNone/>
            </a:pPr>
            <a:r>
              <a:rPr lang="en" sz="1800" b="1"/>
              <a:t>Hydrogen bombs</a:t>
            </a:r>
            <a:r>
              <a:rPr lang="en" sz="1800"/>
              <a:t> were 1,000 X more 								powerful than the atomic bomb.</a:t>
            </a:r>
          </a:p>
          <a:p>
            <a:pPr lvl="0" rtl="0">
              <a:spcBef>
                <a:spcPts val="0"/>
              </a:spcBef>
              <a:buNone/>
            </a:pPr>
            <a:endParaRPr sz="1200" b="1"/>
          </a:p>
          <a:p>
            <a:pPr lvl="0" rtl="0">
              <a:spcBef>
                <a:spcPts val="0"/>
              </a:spcBef>
              <a:buNone/>
            </a:pPr>
            <a:r>
              <a:rPr lang="en" sz="1800" b="1"/>
              <a:t>ICBM</a:t>
            </a:r>
            <a:r>
              <a:rPr lang="en" sz="1800"/>
              <a:t>s could hit targets around the world. 							      This constant fear of nuclear attack led 								         to an atmosphere of tension. </a:t>
            </a:r>
          </a:p>
          <a:p>
            <a:pPr lvl="0" rtl="0">
              <a:spcBef>
                <a:spcPts val="0"/>
              </a:spcBef>
              <a:buNone/>
            </a:pPr>
            <a:endParaRPr sz="1200"/>
          </a:p>
          <a:p>
            <a:pPr>
              <a:spcBef>
                <a:spcPts val="0"/>
              </a:spcBef>
              <a:buNone/>
            </a:pPr>
            <a:r>
              <a:rPr lang="en" sz="2000"/>
              <a:t>Both countries followed a policy of “mutually assured destruction”.</a:t>
            </a:r>
          </a:p>
        </p:txBody>
      </p:sp>
      <p:pic>
        <p:nvPicPr>
          <p:cNvPr id="153" name="Shape 153"/>
          <p:cNvPicPr preferRelativeResize="0"/>
          <p:nvPr/>
        </p:nvPicPr>
        <p:blipFill>
          <a:blip r:embed="rId3"/>
          <a:stretch>
            <a:fillRect/>
          </a:stretch>
        </p:blipFill>
        <p:spPr>
          <a:xfrm>
            <a:off x="5776200" y="141475"/>
            <a:ext cx="2930200" cy="986399"/>
          </a:xfrm>
          <a:prstGeom prst="rect">
            <a:avLst/>
          </a:prstGeom>
        </p:spPr>
      </p:pic>
      <p:pic>
        <p:nvPicPr>
          <p:cNvPr id="154" name="Shape 154"/>
          <p:cNvPicPr preferRelativeResize="0"/>
          <p:nvPr/>
        </p:nvPicPr>
        <p:blipFill>
          <a:blip r:embed="rId4"/>
          <a:stretch>
            <a:fillRect/>
          </a:stretch>
        </p:blipFill>
        <p:spPr>
          <a:xfrm>
            <a:off x="5064900" y="2278700"/>
            <a:ext cx="3641500" cy="2092725"/>
          </a:xfrm>
          <a:prstGeom prst="rect">
            <a:avLst/>
          </a:prstGeom>
        </p:spPr>
      </p:pic>
      <p:sp>
        <p:nvSpPr>
          <p:cNvPr id="155" name="Shape 155">
            <a:hlinkClick r:id="rId5"/>
          </p:cNvPr>
          <p:cNvSpPr/>
          <p:nvPr/>
        </p:nvSpPr>
        <p:spPr>
          <a:xfrm>
            <a:off x="5776199" y="141475"/>
            <a:ext cx="3075999" cy="1058399"/>
          </a:xfrm>
          <a:prstGeom prst="rect">
            <a:avLst/>
          </a:prstGeom>
          <a:blipFill>
            <a:blip r:embed="rId6"/>
            <a:stretch>
              <a:fillRect/>
            </a:stretch>
          </a:blipFill>
          <a:ln>
            <a:noFill/>
          </a:ln>
        </p:spPr>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title"/>
          </p:nvPr>
        </p:nvSpPr>
        <p:spPr>
          <a:xfrm>
            <a:off x="202600" y="82178"/>
            <a:ext cx="8229600" cy="857400"/>
          </a:xfrm>
          <a:prstGeom prst="rect">
            <a:avLst/>
          </a:prstGeom>
        </p:spPr>
        <p:txBody>
          <a:bodyPr lIns="91425" tIns="91425" rIns="91425" bIns="91425" anchor="b" anchorCtr="0">
            <a:noAutofit/>
          </a:bodyPr>
          <a:lstStyle/>
          <a:p>
            <a:pPr>
              <a:spcBef>
                <a:spcPts val="0"/>
              </a:spcBef>
              <a:buNone/>
            </a:pPr>
            <a:r>
              <a:rPr lang="en"/>
              <a:t>The Space Race</a:t>
            </a:r>
          </a:p>
        </p:txBody>
      </p:sp>
      <p:sp>
        <p:nvSpPr>
          <p:cNvPr id="161" name="Shape 161"/>
          <p:cNvSpPr txBox="1">
            <a:spLocks noGrp="1"/>
          </p:cNvSpPr>
          <p:nvPr>
            <p:ph type="body" idx="1"/>
          </p:nvPr>
        </p:nvSpPr>
        <p:spPr>
          <a:xfrm>
            <a:off x="202600" y="939575"/>
            <a:ext cx="8711400" cy="3986399"/>
          </a:xfrm>
          <a:prstGeom prst="rect">
            <a:avLst/>
          </a:prstGeom>
        </p:spPr>
        <p:txBody>
          <a:bodyPr lIns="91425" tIns="91425" rIns="91425" bIns="91425" anchor="t" anchorCtr="0">
            <a:noAutofit/>
          </a:bodyPr>
          <a:lstStyle/>
          <a:p>
            <a:pPr lvl="0" rtl="0">
              <a:spcBef>
                <a:spcPts val="0"/>
              </a:spcBef>
              <a:buNone/>
            </a:pPr>
            <a:r>
              <a:rPr lang="en" sz="1900"/>
              <a:t>The U.S. and U.S.S.R. competed for cultural and technological dominance. The country that ruled space would be seen as the world leader. </a:t>
            </a:r>
          </a:p>
          <a:p>
            <a:pPr marL="914400" lvl="0" indent="-349250" rtl="0">
              <a:spcBef>
                <a:spcPts val="0"/>
              </a:spcBef>
              <a:buClr>
                <a:schemeClr val="dk1"/>
              </a:buClr>
              <a:buSzPct val="100000"/>
              <a:buFont typeface="Arial"/>
              <a:buChar char="●"/>
            </a:pPr>
            <a:r>
              <a:rPr lang="en" sz="1900"/>
              <a:t>Why do they care about space?</a:t>
            </a:r>
          </a:p>
          <a:p>
            <a:pPr lvl="0" rtl="0">
              <a:spcBef>
                <a:spcPts val="0"/>
              </a:spcBef>
              <a:buNone/>
            </a:pPr>
            <a:endParaRPr sz="1900"/>
          </a:p>
          <a:p>
            <a:pPr lvl="0" rtl="0">
              <a:spcBef>
                <a:spcPts val="0"/>
              </a:spcBef>
              <a:buNone/>
            </a:pPr>
            <a:r>
              <a:rPr lang="en" sz="1800">
                <a:solidFill>
                  <a:srgbClr val="980000"/>
                </a:solidFill>
              </a:rPr>
              <a:t>1957: </a:t>
            </a:r>
            <a:r>
              <a:rPr lang="en" sz="1800" b="1" i="1">
                <a:solidFill>
                  <a:srgbClr val="980000"/>
                </a:solidFill>
              </a:rPr>
              <a:t>Sputnik I</a:t>
            </a:r>
            <a:r>
              <a:rPr lang="en" sz="1800">
                <a:solidFill>
                  <a:srgbClr val="980000"/>
                </a:solidFill>
              </a:rPr>
              <a:t>- First artificial satellite. </a:t>
            </a:r>
            <a:r>
              <a:rPr lang="en" sz="1800" b="1" i="1">
                <a:solidFill>
                  <a:srgbClr val="980000"/>
                </a:solidFill>
              </a:rPr>
              <a:t>Sputnik II</a:t>
            </a:r>
            <a:r>
              <a:rPr lang="en" sz="1800">
                <a:solidFill>
                  <a:srgbClr val="980000"/>
                </a:solidFill>
              </a:rPr>
              <a:t>- First animal in space: Laika</a:t>
            </a:r>
          </a:p>
          <a:p>
            <a:pPr lvl="0" rtl="0">
              <a:spcBef>
                <a:spcPts val="0"/>
              </a:spcBef>
              <a:buNone/>
            </a:pPr>
            <a:r>
              <a:rPr lang="en" sz="1800">
                <a:solidFill>
                  <a:srgbClr val="0000FF"/>
                </a:solidFill>
              </a:rPr>
              <a:t>1958: </a:t>
            </a:r>
            <a:r>
              <a:rPr lang="en" sz="1800" b="1" i="1">
                <a:solidFill>
                  <a:srgbClr val="0000FF"/>
                </a:solidFill>
              </a:rPr>
              <a:t>Explorer 1 &amp; 2</a:t>
            </a:r>
            <a:r>
              <a:rPr lang="en" sz="1800">
                <a:solidFill>
                  <a:srgbClr val="0000FF"/>
                </a:solidFill>
              </a:rPr>
              <a:t>- The U.S. reaches orbit.</a:t>
            </a:r>
          </a:p>
          <a:p>
            <a:pPr lvl="0" rtl="0">
              <a:spcBef>
                <a:spcPts val="0"/>
              </a:spcBef>
              <a:buNone/>
            </a:pPr>
            <a:r>
              <a:rPr lang="en" sz="1800">
                <a:solidFill>
                  <a:srgbClr val="980000"/>
                </a:solidFill>
              </a:rPr>
              <a:t>1961: </a:t>
            </a:r>
            <a:r>
              <a:rPr lang="en" sz="1800" b="1" i="1">
                <a:solidFill>
                  <a:srgbClr val="980000"/>
                </a:solidFill>
              </a:rPr>
              <a:t>Yuri Gagarin </a:t>
            </a:r>
            <a:r>
              <a:rPr lang="en" sz="1800">
                <a:solidFill>
                  <a:srgbClr val="980000"/>
                </a:solidFill>
              </a:rPr>
              <a:t>becomes the first man in space.</a:t>
            </a:r>
          </a:p>
          <a:p>
            <a:pPr lvl="0" rtl="0">
              <a:spcBef>
                <a:spcPts val="0"/>
              </a:spcBef>
              <a:buNone/>
            </a:pPr>
            <a:r>
              <a:rPr lang="en" sz="1800">
                <a:solidFill>
                  <a:srgbClr val="0000FF"/>
                </a:solidFill>
              </a:rPr>
              <a:t>1964: First close range images of the moon.</a:t>
            </a:r>
          </a:p>
          <a:p>
            <a:pPr lvl="0" rtl="0">
              <a:spcBef>
                <a:spcPts val="0"/>
              </a:spcBef>
              <a:buNone/>
            </a:pPr>
            <a:r>
              <a:rPr lang="en" sz="1800">
                <a:solidFill>
                  <a:srgbClr val="0000FF"/>
                </a:solidFill>
              </a:rPr>
              <a:t>1969: Neil Armstrong and Buzz Aldrin set foot on the moon. </a:t>
            </a:r>
          </a:p>
          <a:p>
            <a:pPr lvl="0" rtl="0">
              <a:spcBef>
                <a:spcPts val="0"/>
              </a:spcBef>
              <a:buNone/>
            </a:pPr>
            <a:endParaRPr sz="1900"/>
          </a:p>
          <a:p>
            <a:pPr lvl="0">
              <a:spcBef>
                <a:spcPts val="0"/>
              </a:spcBef>
              <a:buNone/>
            </a:pPr>
            <a:endParaRPr sz="1900"/>
          </a:p>
        </p:txBody>
      </p:sp>
      <p:pic>
        <p:nvPicPr>
          <p:cNvPr id="162" name="Shape 162"/>
          <p:cNvPicPr preferRelativeResize="0"/>
          <p:nvPr/>
        </p:nvPicPr>
        <p:blipFill>
          <a:blip r:embed="rId3"/>
          <a:stretch>
            <a:fillRect/>
          </a:stretch>
        </p:blipFill>
        <p:spPr>
          <a:xfrm>
            <a:off x="6837825" y="2881525"/>
            <a:ext cx="1862225" cy="2122424"/>
          </a:xfrm>
          <a:prstGeom prst="rect">
            <a:avLst/>
          </a:prstGeom>
        </p:spPr>
      </p:pic>
      <p:pic>
        <p:nvPicPr>
          <p:cNvPr id="163" name="Shape 163"/>
          <p:cNvPicPr preferRelativeResize="0"/>
          <p:nvPr/>
        </p:nvPicPr>
        <p:blipFill>
          <a:blip r:embed="rId4"/>
          <a:stretch>
            <a:fillRect/>
          </a:stretch>
        </p:blipFill>
        <p:spPr>
          <a:xfrm>
            <a:off x="6837824" y="2881525"/>
            <a:ext cx="1862225" cy="2122424"/>
          </a:xfrm>
          <a:prstGeom prst="rect">
            <a:avLst/>
          </a:prstGeom>
        </p:spPr>
      </p:pic>
      <p:pic>
        <p:nvPicPr>
          <p:cNvPr id="164" name="Shape 164"/>
          <p:cNvPicPr preferRelativeResize="0"/>
          <p:nvPr/>
        </p:nvPicPr>
        <p:blipFill>
          <a:blip r:embed="rId5"/>
          <a:stretch>
            <a:fillRect/>
          </a:stretch>
        </p:blipFill>
        <p:spPr>
          <a:xfrm>
            <a:off x="6756800" y="2881525"/>
            <a:ext cx="1943250" cy="2122425"/>
          </a:xfrm>
          <a:prstGeom prst="rect">
            <a:avLst/>
          </a:prstGeom>
        </p:spPr>
      </p:pic>
      <p:pic>
        <p:nvPicPr>
          <p:cNvPr id="165" name="Shape 165"/>
          <p:cNvPicPr preferRelativeResize="0"/>
          <p:nvPr/>
        </p:nvPicPr>
        <p:blipFill>
          <a:blip r:embed="rId6"/>
          <a:stretch>
            <a:fillRect/>
          </a:stretch>
        </p:blipFill>
        <p:spPr>
          <a:xfrm>
            <a:off x="6577625" y="2881523"/>
            <a:ext cx="2122424" cy="2122424"/>
          </a:xfrm>
          <a:prstGeom prst="rect">
            <a:avLst/>
          </a:prstGeom>
        </p:spPr>
      </p:pic>
      <p:sp>
        <p:nvSpPr>
          <p:cNvPr id="166" name="Shape 166">
            <a:hlinkClick r:id="rId7"/>
          </p:cNvPr>
          <p:cNvSpPr/>
          <p:nvPr/>
        </p:nvSpPr>
        <p:spPr>
          <a:xfrm>
            <a:off x="6577625" y="2954500"/>
            <a:ext cx="2286000" cy="1714525"/>
          </a:xfrm>
          <a:prstGeom prst="rect">
            <a:avLst/>
          </a:prstGeom>
          <a:blipFill>
            <a:blip r:embed="rId8"/>
            <a:stretch>
              <a:fillRect/>
            </a:stretch>
          </a:blipFill>
          <a:ln>
            <a:noFill/>
          </a:ln>
        </p:spPr>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62"/>
                                        </p:tgtEl>
                                        <p:attrNameLst>
                                          <p:attrName>style.visibility</p:attrName>
                                        </p:attrNameLst>
                                      </p:cBhvr>
                                      <p:to>
                                        <p:strVal val="visible"/>
                                      </p:to>
                                    </p:set>
                                    <p:anim calcmode="lin" valueType="num">
                                      <p:cBhvr additive="base">
                                        <p:cTn id="7" dur="1000"/>
                                        <p:tgtEl>
                                          <p:spTgt spid="162"/>
                                        </p:tgtEl>
                                        <p:attrNameLst>
                                          <p:attrName>ppt_x</p:attrName>
                                        </p:attrNameLst>
                                      </p:cBhvr>
                                      <p:tavLst>
                                        <p:tav tm="0">
                                          <p:val>
                                            <p:strVal val="#ppt_x-1"/>
                                          </p:val>
                                        </p:tav>
                                        <p:tav tm="100000">
                                          <p:val>
                                            <p:strVal val="#ppt_x"/>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63"/>
                                        </p:tgtEl>
                                        <p:attrNameLst>
                                          <p:attrName>style.visibility</p:attrName>
                                        </p:attrNameLst>
                                      </p:cBhvr>
                                      <p:to>
                                        <p:strVal val="visible"/>
                                      </p:to>
                                    </p:set>
                                    <p:anim calcmode="lin" valueType="num">
                                      <p:cBhvr additive="base">
                                        <p:cTn id="12" dur="1000"/>
                                        <p:tgtEl>
                                          <p:spTgt spid="163"/>
                                        </p:tgtEl>
                                        <p:attrNameLst>
                                          <p:attrName>ppt_x</p:attrName>
                                        </p:attrNameLst>
                                      </p:cBhvr>
                                      <p:tavLst>
                                        <p:tav tm="0">
                                          <p:val>
                                            <p:strVal val="#ppt_x-1"/>
                                          </p:val>
                                        </p:tav>
                                        <p:tav tm="100000">
                                          <p:val>
                                            <p:strVal val="#ppt_x"/>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64"/>
                                        </p:tgtEl>
                                        <p:attrNameLst>
                                          <p:attrName>style.visibility</p:attrName>
                                        </p:attrNameLst>
                                      </p:cBhvr>
                                      <p:to>
                                        <p:strVal val="visible"/>
                                      </p:to>
                                    </p:set>
                                    <p:anim calcmode="lin" valueType="num">
                                      <p:cBhvr additive="base">
                                        <p:cTn id="17" dur="1000"/>
                                        <p:tgtEl>
                                          <p:spTgt spid="164"/>
                                        </p:tgtEl>
                                        <p:attrNameLst>
                                          <p:attrName>ppt_x</p:attrName>
                                        </p:attrNameLst>
                                      </p:cBhvr>
                                      <p:tavLst>
                                        <p:tav tm="0">
                                          <p:val>
                                            <p:strVal val="#ppt_x-1"/>
                                          </p:val>
                                        </p:tav>
                                        <p:tav tm="100000">
                                          <p:val>
                                            <p:strVal val="#ppt_x"/>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165"/>
                                        </p:tgtEl>
                                        <p:attrNameLst>
                                          <p:attrName>style.visibility</p:attrName>
                                        </p:attrNameLst>
                                      </p:cBhvr>
                                      <p:to>
                                        <p:strVal val="visible"/>
                                      </p:to>
                                    </p:set>
                                    <p:anim calcmode="lin" valueType="num">
                                      <p:cBhvr additive="base">
                                        <p:cTn id="22" dur="1000"/>
                                        <p:tgtEl>
                                          <p:spTgt spid="165"/>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Vocabulary   </a:t>
            </a:r>
          </a:p>
        </p:txBody>
      </p:sp>
      <p:sp>
        <p:nvSpPr>
          <p:cNvPr id="31" name="Shape 31"/>
          <p:cNvSpPr txBox="1">
            <a:spLocks noGrp="1"/>
          </p:cNvSpPr>
          <p:nvPr>
            <p:ph type="body" idx="1"/>
          </p:nvPr>
        </p:nvSpPr>
        <p:spPr>
          <a:xfrm>
            <a:off x="235250" y="973100"/>
            <a:ext cx="8451599" cy="4170300"/>
          </a:xfrm>
          <a:prstGeom prst="rect">
            <a:avLst/>
          </a:prstGeom>
          <a:ln w="9525" cap="flat">
            <a:solidFill>
              <a:srgbClr val="000000"/>
            </a:solidFill>
            <a:prstDash val="solid"/>
            <a:round/>
            <a:headEnd type="none" w="med" len="med"/>
            <a:tailEnd type="none" w="med" len="med"/>
          </a:ln>
        </p:spPr>
        <p:txBody>
          <a:bodyPr lIns="91425" tIns="91425" rIns="91425" bIns="91425" anchor="t" anchorCtr="0">
            <a:noAutofit/>
          </a:bodyPr>
          <a:lstStyle/>
          <a:p>
            <a:pPr lvl="0" rtl="0">
              <a:spcBef>
                <a:spcPts val="0"/>
              </a:spcBef>
              <a:buNone/>
            </a:pPr>
            <a:r>
              <a:rPr lang="en" sz="2400" u="sng">
                <a:latin typeface="Times New Roman"/>
                <a:ea typeface="Times New Roman"/>
                <a:cs typeface="Times New Roman"/>
                <a:sym typeface="Times New Roman"/>
              </a:rPr>
              <a:t>superpower</a:t>
            </a:r>
            <a:r>
              <a:rPr lang="en" sz="2400">
                <a:latin typeface="Times New Roman"/>
                <a:ea typeface="Times New Roman"/>
                <a:cs typeface="Times New Roman"/>
                <a:sym typeface="Times New Roman"/>
              </a:rPr>
              <a:t> - </a:t>
            </a:r>
            <a:r>
              <a:rPr lang="en" sz="2400">
                <a:solidFill>
                  <a:srgbClr val="333333"/>
                </a:solidFill>
                <a:latin typeface="Times New Roman"/>
                <a:ea typeface="Times New Roman"/>
                <a:cs typeface="Times New Roman"/>
                <a:sym typeface="Times New Roman"/>
              </a:rPr>
              <a:t>a powerful nation, especially one capable of influencing events and the acts and policies of less powerful nations.</a:t>
            </a:r>
          </a:p>
          <a:p>
            <a:pPr lvl="0" rtl="0">
              <a:spcBef>
                <a:spcPts val="0"/>
              </a:spcBef>
              <a:buNone/>
            </a:pPr>
            <a:endParaRPr sz="2400">
              <a:latin typeface="Times New Roman"/>
              <a:ea typeface="Times New Roman"/>
              <a:cs typeface="Times New Roman"/>
              <a:sym typeface="Times New Roman"/>
            </a:endParaRPr>
          </a:p>
          <a:p>
            <a:pPr lvl="0" rtl="0">
              <a:spcBef>
                <a:spcPts val="0"/>
              </a:spcBef>
              <a:buNone/>
            </a:pPr>
            <a:r>
              <a:rPr lang="en" sz="2400" u="sng">
                <a:latin typeface="Times New Roman"/>
                <a:ea typeface="Times New Roman"/>
                <a:cs typeface="Times New Roman"/>
                <a:sym typeface="Times New Roman"/>
              </a:rPr>
              <a:t>Nuclear</a:t>
            </a:r>
            <a:r>
              <a:rPr lang="en" sz="2400">
                <a:latin typeface="Times New Roman"/>
                <a:ea typeface="Times New Roman"/>
                <a:cs typeface="Times New Roman"/>
                <a:sym typeface="Times New Roman"/>
              </a:rPr>
              <a:t>-</a:t>
            </a:r>
            <a:r>
              <a:rPr lang="en" sz="2400">
                <a:solidFill>
                  <a:srgbClr val="333333"/>
                </a:solidFill>
                <a:latin typeface="Times New Roman"/>
                <a:ea typeface="Times New Roman"/>
                <a:cs typeface="Times New Roman"/>
                <a:sym typeface="Times New Roman"/>
              </a:rPr>
              <a:t> pertaining to or involving atomic weapons:</a:t>
            </a:r>
          </a:p>
          <a:p>
            <a:pPr lvl="0" rtl="0">
              <a:spcBef>
                <a:spcPts val="0"/>
              </a:spcBef>
              <a:buNone/>
            </a:pPr>
            <a:endParaRPr sz="2400">
              <a:latin typeface="Times New Roman"/>
              <a:ea typeface="Times New Roman"/>
              <a:cs typeface="Times New Roman"/>
              <a:sym typeface="Times New Roman"/>
            </a:endParaRPr>
          </a:p>
          <a:p>
            <a:pPr lvl="0" rtl="0">
              <a:spcBef>
                <a:spcPts val="0"/>
              </a:spcBef>
              <a:buNone/>
            </a:pPr>
            <a:r>
              <a:rPr lang="en" sz="2400" u="sng">
                <a:latin typeface="Times New Roman"/>
                <a:ea typeface="Times New Roman"/>
                <a:cs typeface="Times New Roman"/>
                <a:sym typeface="Times New Roman"/>
              </a:rPr>
              <a:t>Iron Curtain</a:t>
            </a:r>
            <a:r>
              <a:rPr lang="en" sz="2400">
                <a:latin typeface="Times New Roman"/>
                <a:ea typeface="Times New Roman"/>
                <a:cs typeface="Times New Roman"/>
                <a:sym typeface="Times New Roman"/>
              </a:rPr>
              <a:t> -   The military, political, and ideological barrier established between the Soviet Union and Western Europe from 1945 to 1990</a:t>
            </a:r>
          </a:p>
          <a:p>
            <a:pPr lvl="0" rtl="0">
              <a:spcBef>
                <a:spcPts val="0"/>
              </a:spcBef>
              <a:buNone/>
            </a:pPr>
            <a:endParaRPr sz="2400">
              <a:latin typeface="Times New Roman"/>
              <a:ea typeface="Times New Roman"/>
              <a:cs typeface="Times New Roman"/>
              <a:sym typeface="Times New Roman"/>
            </a:endParaRPr>
          </a:p>
          <a:p>
            <a:pPr>
              <a:spcBef>
                <a:spcPts val="0"/>
              </a:spcBef>
              <a:buNone/>
            </a:pPr>
            <a:endParaRPr/>
          </a:p>
        </p:txBody>
      </p:sp>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Shape 171"/>
          <p:cNvSpPr txBox="1">
            <a:spLocks noGrp="1"/>
          </p:cNvSpPr>
          <p:nvPr>
            <p:ph type="title"/>
          </p:nvPr>
        </p:nvSpPr>
        <p:spPr>
          <a:xfrm>
            <a:off x="457200" y="205975"/>
            <a:ext cx="8229600" cy="649499"/>
          </a:xfrm>
          <a:prstGeom prst="rect">
            <a:avLst/>
          </a:prstGeom>
        </p:spPr>
        <p:txBody>
          <a:bodyPr lIns="91425" tIns="91425" rIns="91425" bIns="91425" anchor="b" anchorCtr="0">
            <a:noAutofit/>
          </a:bodyPr>
          <a:lstStyle/>
          <a:p>
            <a:pPr>
              <a:spcBef>
                <a:spcPts val="0"/>
              </a:spcBef>
              <a:buNone/>
            </a:pPr>
            <a:r>
              <a:rPr lang="en"/>
              <a:t>Spying </a:t>
            </a:r>
          </a:p>
        </p:txBody>
      </p:sp>
      <p:sp>
        <p:nvSpPr>
          <p:cNvPr id="172" name="Shape 172"/>
          <p:cNvSpPr txBox="1">
            <a:spLocks noGrp="1"/>
          </p:cNvSpPr>
          <p:nvPr>
            <p:ph type="body" idx="1"/>
          </p:nvPr>
        </p:nvSpPr>
        <p:spPr>
          <a:xfrm>
            <a:off x="457200" y="956675"/>
            <a:ext cx="8229600" cy="3969299"/>
          </a:xfrm>
          <a:prstGeom prst="rect">
            <a:avLst/>
          </a:prstGeom>
        </p:spPr>
        <p:txBody>
          <a:bodyPr lIns="91425" tIns="91425" rIns="91425" bIns="91425" anchor="t" anchorCtr="0">
            <a:noAutofit/>
          </a:bodyPr>
          <a:lstStyle/>
          <a:p>
            <a:pPr lvl="0" rtl="0">
              <a:spcBef>
                <a:spcPts val="0"/>
              </a:spcBef>
              <a:buNone/>
            </a:pPr>
            <a:r>
              <a:rPr lang="en" sz="2000"/>
              <a:t>Spies on both sides gathered information on each other’s </a:t>
            </a:r>
          </a:p>
          <a:p>
            <a:pPr marL="457200" lvl="0" indent="-355600" rtl="0">
              <a:spcBef>
                <a:spcPts val="0"/>
              </a:spcBef>
              <a:buClr>
                <a:schemeClr val="dk1"/>
              </a:buClr>
              <a:buSzPct val="100000"/>
              <a:buFont typeface="Arial"/>
              <a:buChar char="●"/>
            </a:pPr>
            <a:r>
              <a:rPr lang="en" sz="2000"/>
              <a:t>technology</a:t>
            </a:r>
          </a:p>
          <a:p>
            <a:pPr marL="457200" lvl="0" indent="-355600" rtl="0">
              <a:spcBef>
                <a:spcPts val="0"/>
              </a:spcBef>
              <a:buClr>
                <a:schemeClr val="dk1"/>
              </a:buClr>
              <a:buSzPct val="100000"/>
              <a:buFont typeface="Arial"/>
              <a:buChar char="●"/>
            </a:pPr>
            <a:r>
              <a:rPr lang="en" sz="2000"/>
              <a:t>military</a:t>
            </a:r>
          </a:p>
          <a:p>
            <a:pPr marL="457200" lvl="0" indent="-355600" rtl="0">
              <a:spcBef>
                <a:spcPts val="0"/>
              </a:spcBef>
              <a:buClr>
                <a:schemeClr val="dk1"/>
              </a:buClr>
              <a:buSzPct val="100000"/>
              <a:buFont typeface="Arial"/>
              <a:buChar char="●"/>
            </a:pPr>
            <a:r>
              <a:rPr lang="en" sz="2000"/>
              <a:t>intentions.</a:t>
            </a:r>
          </a:p>
          <a:p>
            <a:pPr lvl="0" rtl="0">
              <a:spcBef>
                <a:spcPts val="0"/>
              </a:spcBef>
              <a:buNone/>
            </a:pPr>
            <a:endParaRPr sz="2000"/>
          </a:p>
          <a:p>
            <a:pPr lvl="0" rtl="0">
              <a:spcBef>
                <a:spcPts val="0"/>
              </a:spcBef>
              <a:buNone/>
            </a:pPr>
            <a:r>
              <a:rPr lang="en" sz="2000"/>
              <a:t>Spying both caused and prevented conflicts.</a:t>
            </a:r>
          </a:p>
          <a:p>
            <a:pPr marL="457200" lvl="0" indent="-355600" rtl="0">
              <a:spcBef>
                <a:spcPts val="0"/>
              </a:spcBef>
              <a:buClr>
                <a:schemeClr val="dk1"/>
              </a:buClr>
              <a:buSzPct val="100000"/>
              <a:buFont typeface="Arial"/>
              <a:buChar char="●"/>
            </a:pPr>
            <a:r>
              <a:rPr lang="en" sz="2000"/>
              <a:t>Cuban Missile Crisis- 1962</a:t>
            </a:r>
          </a:p>
          <a:p>
            <a:pPr lvl="0" rtl="0">
              <a:spcBef>
                <a:spcPts val="0"/>
              </a:spcBef>
              <a:buNone/>
            </a:pPr>
            <a:endParaRPr sz="2000"/>
          </a:p>
          <a:p>
            <a:pPr lvl="0" rtl="0">
              <a:spcBef>
                <a:spcPts val="0"/>
              </a:spcBef>
              <a:buNone/>
            </a:pPr>
            <a:r>
              <a:rPr lang="en" sz="2000"/>
              <a:t>Many of today’s most popular technologies							     are possible because of Cold War espionage.</a:t>
            </a:r>
          </a:p>
          <a:p>
            <a:pPr>
              <a:spcBef>
                <a:spcPts val="0"/>
              </a:spcBef>
              <a:buNone/>
            </a:pPr>
            <a:endParaRPr/>
          </a:p>
        </p:txBody>
      </p:sp>
      <p:pic>
        <p:nvPicPr>
          <p:cNvPr id="173" name="Shape 173"/>
          <p:cNvPicPr preferRelativeResize="0"/>
          <p:nvPr/>
        </p:nvPicPr>
        <p:blipFill>
          <a:blip r:embed="rId3"/>
          <a:stretch>
            <a:fillRect/>
          </a:stretch>
        </p:blipFill>
        <p:spPr>
          <a:xfrm>
            <a:off x="5842750" y="1681725"/>
            <a:ext cx="3116149" cy="2077424"/>
          </a:xfrm>
          <a:prstGeom prst="rect">
            <a:avLst/>
          </a:prstGeom>
        </p:spPr>
      </p:pic>
      <p:pic>
        <p:nvPicPr>
          <p:cNvPr id="174" name="Shape 174"/>
          <p:cNvPicPr preferRelativeResize="0"/>
          <p:nvPr/>
        </p:nvPicPr>
        <p:blipFill>
          <a:blip r:embed="rId4"/>
          <a:stretch>
            <a:fillRect/>
          </a:stretch>
        </p:blipFill>
        <p:spPr>
          <a:xfrm>
            <a:off x="5842750" y="1681725"/>
            <a:ext cx="3116150" cy="2618972"/>
          </a:xfrm>
          <a:prstGeom prst="rect">
            <a:avLst/>
          </a:prstGeom>
        </p:spPr>
      </p:pic>
      <p:pic>
        <p:nvPicPr>
          <p:cNvPr id="175" name="Shape 175"/>
          <p:cNvPicPr preferRelativeResize="0"/>
          <p:nvPr/>
        </p:nvPicPr>
        <p:blipFill>
          <a:blip r:embed="rId5"/>
          <a:stretch>
            <a:fillRect/>
          </a:stretch>
        </p:blipFill>
        <p:spPr>
          <a:xfrm>
            <a:off x="7339650" y="118650"/>
            <a:ext cx="1619250" cy="1304925"/>
          </a:xfrm>
          <a:prstGeom prst="rect">
            <a:avLst/>
          </a:prstGeom>
        </p:spPr>
      </p:pic>
      <p:sp>
        <p:nvSpPr>
          <p:cNvPr id="176" name="Shape 176">
            <a:hlinkClick r:id="rId6"/>
          </p:cNvPr>
          <p:cNvSpPr/>
          <p:nvPr/>
        </p:nvSpPr>
        <p:spPr>
          <a:xfrm>
            <a:off x="3452275" y="1538100"/>
            <a:ext cx="1739900" cy="1304925"/>
          </a:xfrm>
          <a:prstGeom prst="rect">
            <a:avLst/>
          </a:prstGeom>
          <a:blipFill>
            <a:blip r:embed="rId7"/>
            <a:stretch>
              <a:fillRect/>
            </a:stretch>
          </a:blipFill>
          <a:ln>
            <a:noFill/>
          </a:ln>
        </p:spPr>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3"/>
                                        </p:tgtEl>
                                        <p:attrNameLst>
                                          <p:attrName>style.visibility</p:attrName>
                                        </p:attrNameLst>
                                      </p:cBhvr>
                                      <p:to>
                                        <p:strVal val="visible"/>
                                      </p:to>
                                    </p:set>
                                    <p:animEffect transition="in" filter="fade">
                                      <p:cBhvr>
                                        <p:cTn id="7" dur="1000"/>
                                        <p:tgtEl>
                                          <p:spTgt spid="17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4"/>
                                        </p:tgtEl>
                                        <p:attrNameLst>
                                          <p:attrName>style.visibility</p:attrName>
                                        </p:attrNameLst>
                                      </p:cBhvr>
                                      <p:to>
                                        <p:strVal val="visible"/>
                                      </p:to>
                                    </p:set>
                                    <p:animEffect transition="in" filter="fade">
                                      <p:cBhvr>
                                        <p:cTn id="12" dur="1000"/>
                                        <p:tgtEl>
                                          <p:spTgt spid="17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5"/>
                                        </p:tgtEl>
                                        <p:attrNameLst>
                                          <p:attrName>style.visibility</p:attrName>
                                        </p:attrNameLst>
                                      </p:cBhvr>
                                      <p:to>
                                        <p:strVal val="visible"/>
                                      </p:to>
                                    </p:set>
                                    <p:animEffect transition="in" filter="fade">
                                      <p:cBhvr>
                                        <p:cTn id="17" dur="1000"/>
                                        <p:tgtEl>
                                          <p:spTgt spid="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Shape 181"/>
          <p:cNvSpPr txBox="1">
            <a:spLocks noGrp="1"/>
          </p:cNvSpPr>
          <p:nvPr>
            <p:ph type="title"/>
          </p:nvPr>
        </p:nvSpPr>
        <p:spPr>
          <a:xfrm>
            <a:off x="457200" y="3"/>
            <a:ext cx="8229600" cy="857400"/>
          </a:xfrm>
          <a:prstGeom prst="rect">
            <a:avLst/>
          </a:prstGeom>
        </p:spPr>
        <p:txBody>
          <a:bodyPr lIns="91425" tIns="91425" rIns="91425" bIns="91425" anchor="b" anchorCtr="0">
            <a:noAutofit/>
          </a:bodyPr>
          <a:lstStyle/>
          <a:p>
            <a:pPr>
              <a:spcBef>
                <a:spcPts val="0"/>
              </a:spcBef>
              <a:buNone/>
            </a:pPr>
            <a:r>
              <a:rPr lang="en"/>
              <a:t>Life under Communism </a:t>
            </a:r>
          </a:p>
        </p:txBody>
      </p:sp>
      <p:sp>
        <p:nvSpPr>
          <p:cNvPr id="182" name="Shape 182"/>
          <p:cNvSpPr txBox="1">
            <a:spLocks noGrp="1"/>
          </p:cNvSpPr>
          <p:nvPr>
            <p:ph type="body" idx="1"/>
          </p:nvPr>
        </p:nvSpPr>
        <p:spPr>
          <a:xfrm>
            <a:off x="457200" y="1781575"/>
            <a:ext cx="3994500" cy="3004500"/>
          </a:xfrm>
          <a:prstGeom prst="rect">
            <a:avLst/>
          </a:prstGeom>
        </p:spPr>
        <p:txBody>
          <a:bodyPr lIns="91425" tIns="91425" rIns="91425" bIns="91425" anchor="t" anchorCtr="0">
            <a:noAutofit/>
          </a:bodyPr>
          <a:lstStyle/>
          <a:p>
            <a:pPr marL="457200" lvl="0" indent="-355600" rtl="0">
              <a:spcBef>
                <a:spcPts val="0"/>
              </a:spcBef>
              <a:buClr>
                <a:schemeClr val="dk1"/>
              </a:buClr>
              <a:buSzPct val="100000"/>
              <a:buFont typeface="Arial"/>
              <a:buChar char="●"/>
            </a:pPr>
            <a:r>
              <a:rPr lang="en" sz="2000"/>
              <a:t>Guaranteed employment</a:t>
            </a:r>
          </a:p>
          <a:p>
            <a:pPr marL="457200" lvl="0" indent="-355600" rtl="0">
              <a:spcBef>
                <a:spcPts val="0"/>
              </a:spcBef>
              <a:buClr>
                <a:schemeClr val="dk1"/>
              </a:buClr>
              <a:buSzPct val="100000"/>
              <a:buFont typeface="Arial"/>
              <a:buChar char="●"/>
            </a:pPr>
            <a:r>
              <a:rPr lang="en" sz="2000"/>
              <a:t>Free healthcare</a:t>
            </a:r>
          </a:p>
          <a:p>
            <a:pPr marL="457200" lvl="0" indent="-355600" rtl="0">
              <a:spcBef>
                <a:spcPts val="0"/>
              </a:spcBef>
              <a:buClr>
                <a:schemeClr val="dk1"/>
              </a:buClr>
              <a:buSzPct val="100000"/>
              <a:buFont typeface="Arial"/>
              <a:buChar char="●"/>
            </a:pPr>
            <a:r>
              <a:rPr lang="en" sz="2000"/>
              <a:t>Good education</a:t>
            </a:r>
          </a:p>
          <a:p>
            <a:pPr marL="457200" lvl="0" indent="-355600" rtl="0">
              <a:spcBef>
                <a:spcPts val="0"/>
              </a:spcBef>
              <a:buClr>
                <a:schemeClr val="dk1"/>
              </a:buClr>
              <a:buSzPct val="100000"/>
              <a:buFont typeface="Arial"/>
              <a:buChar char="●"/>
            </a:pPr>
            <a:r>
              <a:rPr lang="en" sz="2000"/>
              <a:t>Camaraderie</a:t>
            </a:r>
          </a:p>
          <a:p>
            <a:pPr lvl="0" rtl="0">
              <a:spcBef>
                <a:spcPts val="0"/>
              </a:spcBef>
              <a:buNone/>
            </a:pPr>
            <a:endParaRPr sz="2000"/>
          </a:p>
        </p:txBody>
      </p:sp>
      <p:sp>
        <p:nvSpPr>
          <p:cNvPr id="183" name="Shape 183"/>
          <p:cNvSpPr txBox="1">
            <a:spLocks noGrp="1"/>
          </p:cNvSpPr>
          <p:nvPr>
            <p:ph type="body" idx="2"/>
          </p:nvPr>
        </p:nvSpPr>
        <p:spPr>
          <a:xfrm>
            <a:off x="4692275" y="1781575"/>
            <a:ext cx="3994500" cy="3004500"/>
          </a:xfrm>
          <a:prstGeom prst="rect">
            <a:avLst/>
          </a:prstGeom>
        </p:spPr>
        <p:txBody>
          <a:bodyPr lIns="91425" tIns="91425" rIns="91425" bIns="91425" anchor="t" anchorCtr="0">
            <a:noAutofit/>
          </a:bodyPr>
          <a:lstStyle/>
          <a:p>
            <a:pPr marL="457200" lvl="0" indent="-355600" rtl="0">
              <a:spcBef>
                <a:spcPts val="0"/>
              </a:spcBef>
              <a:buClr>
                <a:schemeClr val="dk1"/>
              </a:buClr>
              <a:buSzPct val="100000"/>
              <a:buFont typeface="Arial"/>
              <a:buChar char="●"/>
            </a:pPr>
            <a:r>
              <a:rPr lang="en" sz="2000"/>
              <a:t>Lack of basic freedoms</a:t>
            </a:r>
          </a:p>
          <a:p>
            <a:pPr marL="457200" lvl="0" indent="-355600" rtl="0">
              <a:spcBef>
                <a:spcPts val="0"/>
              </a:spcBef>
              <a:buClr>
                <a:schemeClr val="dk1"/>
              </a:buClr>
              <a:buSzPct val="100000"/>
              <a:buFont typeface="Arial"/>
              <a:buChar char="●"/>
            </a:pPr>
            <a:r>
              <a:rPr lang="en" sz="2000"/>
              <a:t>One political party, no choice</a:t>
            </a:r>
          </a:p>
          <a:p>
            <a:pPr marL="457200" lvl="0" indent="-355600" rtl="0">
              <a:spcBef>
                <a:spcPts val="0"/>
              </a:spcBef>
              <a:buClr>
                <a:schemeClr val="dk1"/>
              </a:buClr>
              <a:buSzPct val="100000"/>
              <a:buFont typeface="Arial"/>
              <a:buChar char="●"/>
            </a:pPr>
            <a:r>
              <a:rPr lang="en" sz="2000"/>
              <a:t>Shortages- quotas</a:t>
            </a:r>
          </a:p>
          <a:p>
            <a:pPr marL="457200" lvl="0" indent="-355600">
              <a:spcBef>
                <a:spcPts val="0"/>
              </a:spcBef>
              <a:buClr>
                <a:schemeClr val="dk1"/>
              </a:buClr>
              <a:buSzPct val="100000"/>
              <a:buFont typeface="Arial"/>
              <a:buChar char="●"/>
            </a:pPr>
            <a:r>
              <a:rPr lang="en" sz="2000"/>
              <a:t>Propaganda and state media</a:t>
            </a:r>
          </a:p>
        </p:txBody>
      </p:sp>
      <p:sp>
        <p:nvSpPr>
          <p:cNvPr id="184" name="Shape 184"/>
          <p:cNvSpPr txBox="1">
            <a:spLocks noGrp="1"/>
          </p:cNvSpPr>
          <p:nvPr>
            <p:ph type="title" idx="3"/>
          </p:nvPr>
        </p:nvSpPr>
        <p:spPr>
          <a:xfrm>
            <a:off x="457200" y="997085"/>
            <a:ext cx="8229600" cy="784500"/>
          </a:xfrm>
          <a:prstGeom prst="rect">
            <a:avLst/>
          </a:prstGeom>
        </p:spPr>
        <p:txBody>
          <a:bodyPr lIns="91425" tIns="91425" rIns="91425" bIns="91425" anchor="b" anchorCtr="0">
            <a:noAutofit/>
          </a:bodyPr>
          <a:lstStyle/>
          <a:p>
            <a:pPr lvl="0" rtl="0">
              <a:spcBef>
                <a:spcPts val="600"/>
              </a:spcBef>
              <a:buClr>
                <a:schemeClr val="dk1"/>
              </a:buClr>
              <a:buFont typeface="Arial"/>
              <a:buNone/>
            </a:pPr>
            <a:endParaRPr sz="3000" b="0"/>
          </a:p>
          <a:p>
            <a:pPr lvl="0" rtl="0">
              <a:spcBef>
                <a:spcPts val="0"/>
              </a:spcBef>
              <a:buNone/>
            </a:pPr>
            <a:r>
              <a:rPr lang="en" sz="3000" b="0"/>
              <a:t>Communist governments controlled all aspects of life in Russia and eastern Europe.</a:t>
            </a:r>
          </a:p>
        </p:txBody>
      </p:sp>
      <p:pic>
        <p:nvPicPr>
          <p:cNvPr id="185" name="Shape 185"/>
          <p:cNvPicPr preferRelativeResize="0"/>
          <p:nvPr/>
        </p:nvPicPr>
        <p:blipFill>
          <a:blip r:embed="rId3"/>
          <a:stretch>
            <a:fillRect/>
          </a:stretch>
        </p:blipFill>
        <p:spPr>
          <a:xfrm>
            <a:off x="6313975" y="3283650"/>
            <a:ext cx="2665399" cy="1791149"/>
          </a:xfrm>
          <a:prstGeom prst="rect">
            <a:avLst/>
          </a:prstGeom>
        </p:spPr>
      </p:pic>
      <p:pic>
        <p:nvPicPr>
          <p:cNvPr id="186" name="Shape 186"/>
          <p:cNvPicPr preferRelativeResize="0"/>
          <p:nvPr/>
        </p:nvPicPr>
        <p:blipFill>
          <a:blip r:embed="rId4"/>
          <a:stretch>
            <a:fillRect/>
          </a:stretch>
        </p:blipFill>
        <p:spPr>
          <a:xfrm>
            <a:off x="3106025" y="3283650"/>
            <a:ext cx="2931942" cy="1791150"/>
          </a:xfrm>
          <a:prstGeom prst="rect">
            <a:avLst/>
          </a:prstGeom>
        </p:spPr>
      </p:pic>
      <p:pic>
        <p:nvPicPr>
          <p:cNvPr id="187" name="Shape 187"/>
          <p:cNvPicPr preferRelativeResize="0"/>
          <p:nvPr/>
        </p:nvPicPr>
        <p:blipFill>
          <a:blip r:embed="rId5"/>
          <a:stretch>
            <a:fillRect/>
          </a:stretch>
        </p:blipFill>
        <p:spPr>
          <a:xfrm>
            <a:off x="164625" y="3293487"/>
            <a:ext cx="2665399" cy="1771462"/>
          </a:xfrm>
          <a:prstGeom prst="rect">
            <a:avLst/>
          </a:prstGeom>
        </p:spPr>
      </p:pic>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Live under Communism </a:t>
            </a:r>
          </a:p>
        </p:txBody>
      </p:sp>
      <p:sp>
        <p:nvSpPr>
          <p:cNvPr id="193" name="Shape 193"/>
          <p:cNvSpPr txBox="1">
            <a:spLocks noGrp="1"/>
          </p:cNvSpPr>
          <p:nvPr>
            <p:ph type="body" idx="1"/>
          </p:nvPr>
        </p:nvSpPr>
        <p:spPr>
          <a:xfrm>
            <a:off x="457200" y="1200150"/>
            <a:ext cx="3994500" cy="3725699"/>
          </a:xfrm>
          <a:prstGeom prst="rect">
            <a:avLst/>
          </a:prstGeom>
        </p:spPr>
        <p:txBody>
          <a:bodyPr lIns="91425" tIns="91425" rIns="91425" bIns="91425" anchor="t" anchorCtr="0">
            <a:noAutofit/>
          </a:bodyPr>
          <a:lstStyle/>
          <a:p>
            <a:pPr>
              <a:spcBef>
                <a:spcPts val="0"/>
              </a:spcBef>
              <a:buNone/>
            </a:pPr>
            <a:r>
              <a:rPr lang="en"/>
              <a:t>Soviet Store </a:t>
            </a:r>
          </a:p>
        </p:txBody>
      </p:sp>
      <p:sp>
        <p:nvSpPr>
          <p:cNvPr id="194" name="Shape 194"/>
          <p:cNvSpPr txBox="1">
            <a:spLocks noGrp="1"/>
          </p:cNvSpPr>
          <p:nvPr>
            <p:ph type="body" idx="2"/>
          </p:nvPr>
        </p:nvSpPr>
        <p:spPr>
          <a:xfrm>
            <a:off x="4692273" y="1200150"/>
            <a:ext cx="3994500" cy="3725699"/>
          </a:xfrm>
          <a:prstGeom prst="rect">
            <a:avLst/>
          </a:prstGeom>
        </p:spPr>
        <p:txBody>
          <a:bodyPr lIns="91425" tIns="91425" rIns="91425" bIns="91425" anchor="t" anchorCtr="0">
            <a:noAutofit/>
          </a:bodyPr>
          <a:lstStyle/>
          <a:p>
            <a:pPr>
              <a:spcBef>
                <a:spcPts val="0"/>
              </a:spcBef>
              <a:buNone/>
            </a:pPr>
            <a:r>
              <a:rPr lang="en"/>
              <a:t>Kommunalka</a:t>
            </a:r>
          </a:p>
        </p:txBody>
      </p:sp>
      <p:sp>
        <p:nvSpPr>
          <p:cNvPr id="195" name="Shape 195">
            <a:hlinkClick r:id="rId3"/>
          </p:cNvPr>
          <p:cNvSpPr/>
          <p:nvPr/>
        </p:nvSpPr>
        <p:spPr>
          <a:xfrm>
            <a:off x="4752850" y="2250637"/>
            <a:ext cx="3566974" cy="2675224"/>
          </a:xfrm>
          <a:prstGeom prst="rect">
            <a:avLst/>
          </a:prstGeom>
          <a:blipFill>
            <a:blip r:embed="rId4"/>
            <a:stretch>
              <a:fillRect/>
            </a:stretch>
          </a:blipFill>
          <a:ln>
            <a:noFill/>
          </a:ln>
        </p:spPr>
      </p:sp>
      <p:pic>
        <p:nvPicPr>
          <p:cNvPr id="196" name="Shape 196"/>
          <p:cNvPicPr preferRelativeResize="0"/>
          <p:nvPr/>
        </p:nvPicPr>
        <p:blipFill>
          <a:blip r:embed="rId5"/>
          <a:stretch>
            <a:fillRect/>
          </a:stretch>
        </p:blipFill>
        <p:spPr>
          <a:xfrm>
            <a:off x="495025" y="2397326"/>
            <a:ext cx="3994499" cy="2620297"/>
          </a:xfrm>
          <a:prstGeom prst="rect">
            <a:avLst/>
          </a:prstGeom>
          <a:noFill/>
          <a:ln>
            <a:noFill/>
          </a:ln>
        </p:spPr>
      </p:pic>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Shape 201"/>
          <p:cNvSpPr txBox="1">
            <a:spLocks noGrp="1"/>
          </p:cNvSpPr>
          <p:nvPr>
            <p:ph type="title"/>
          </p:nvPr>
        </p:nvSpPr>
        <p:spPr>
          <a:xfrm>
            <a:off x="147950" y="113203"/>
            <a:ext cx="8229600" cy="857400"/>
          </a:xfrm>
          <a:prstGeom prst="rect">
            <a:avLst/>
          </a:prstGeom>
        </p:spPr>
        <p:txBody>
          <a:bodyPr lIns="91425" tIns="91425" rIns="91425" bIns="91425" anchor="b" anchorCtr="0">
            <a:noAutofit/>
          </a:bodyPr>
          <a:lstStyle/>
          <a:p>
            <a:pPr>
              <a:spcBef>
                <a:spcPts val="0"/>
              </a:spcBef>
              <a:buNone/>
            </a:pPr>
            <a:r>
              <a:rPr lang="en"/>
              <a:t>Cultural Impact </a:t>
            </a:r>
          </a:p>
        </p:txBody>
      </p:sp>
      <p:sp>
        <p:nvSpPr>
          <p:cNvPr id="202" name="Shape 202"/>
          <p:cNvSpPr txBox="1">
            <a:spLocks noGrp="1"/>
          </p:cNvSpPr>
          <p:nvPr>
            <p:ph type="body" idx="1"/>
          </p:nvPr>
        </p:nvSpPr>
        <p:spPr>
          <a:xfrm>
            <a:off x="147950" y="970600"/>
            <a:ext cx="8788800" cy="3977100"/>
          </a:xfrm>
          <a:prstGeom prst="rect">
            <a:avLst/>
          </a:prstGeom>
        </p:spPr>
        <p:txBody>
          <a:bodyPr lIns="91425" tIns="91425" rIns="91425" bIns="91425" anchor="t" anchorCtr="0">
            <a:noAutofit/>
          </a:bodyPr>
          <a:lstStyle/>
          <a:p>
            <a:pPr lvl="0" rtl="0">
              <a:spcBef>
                <a:spcPts val="0"/>
              </a:spcBef>
              <a:buNone/>
            </a:pPr>
            <a:r>
              <a:rPr lang="en" sz="2000"/>
              <a:t>The Cold War had a tremendous affect on popular culture. Art, music, film, and literature reflect the tension, turmoil, and competition of the Cold War. </a:t>
            </a:r>
          </a:p>
          <a:p>
            <a:pPr lvl="0" rtl="0">
              <a:spcBef>
                <a:spcPts val="0"/>
              </a:spcBef>
              <a:buNone/>
            </a:pPr>
            <a:endParaRPr sz="2000"/>
          </a:p>
          <a:p>
            <a:pPr lvl="0" rtl="0">
              <a:spcBef>
                <a:spcPts val="0"/>
              </a:spcBef>
              <a:buNone/>
            </a:pPr>
            <a:r>
              <a:rPr lang="en" sz="2000" u="sng"/>
              <a:t>Books</a:t>
            </a:r>
            <a:r>
              <a:rPr lang="en" sz="2000"/>
              <a:t>: </a:t>
            </a:r>
            <a:r>
              <a:rPr lang="en" sz="2000" i="1"/>
              <a:t>Animal Farm &amp; 1984, </a:t>
            </a:r>
            <a:r>
              <a:rPr lang="en" sz="2000"/>
              <a:t>spy novels.</a:t>
            </a:r>
          </a:p>
          <a:p>
            <a:pPr lvl="0" rtl="0">
              <a:spcBef>
                <a:spcPts val="0"/>
              </a:spcBef>
              <a:buNone/>
            </a:pPr>
            <a:endParaRPr sz="2000"/>
          </a:p>
          <a:p>
            <a:pPr lvl="0" rtl="0">
              <a:spcBef>
                <a:spcPts val="0"/>
              </a:spcBef>
              <a:buNone/>
            </a:pPr>
            <a:r>
              <a:rPr lang="en" sz="2000" u="sng"/>
              <a:t>Music</a:t>
            </a:r>
            <a:r>
              <a:rPr lang="en" sz="2000"/>
              <a:t>: Folk and Vietnam War protest songs,                                                  Bob Dylan, the Beatles, punk rock, etc. </a:t>
            </a:r>
          </a:p>
          <a:p>
            <a:pPr lvl="0" rtl="0">
              <a:spcBef>
                <a:spcPts val="0"/>
              </a:spcBef>
              <a:buNone/>
            </a:pPr>
            <a:endParaRPr sz="2000"/>
          </a:p>
          <a:p>
            <a:pPr>
              <a:spcBef>
                <a:spcPts val="0"/>
              </a:spcBef>
              <a:buNone/>
            </a:pPr>
            <a:r>
              <a:rPr lang="en" sz="2000" u="sng"/>
              <a:t>Movies and TV</a:t>
            </a:r>
            <a:r>
              <a:rPr lang="en" sz="2000"/>
              <a:t>: </a:t>
            </a:r>
            <a:r>
              <a:rPr lang="en" sz="2000" i="1"/>
              <a:t>James Bond</a:t>
            </a:r>
            <a:r>
              <a:rPr lang="en" sz="2000"/>
              <a:t>, </a:t>
            </a:r>
            <a:r>
              <a:rPr lang="en" sz="2000" i="1"/>
              <a:t>Rocky</a:t>
            </a:r>
            <a:r>
              <a:rPr lang="en" sz="2000"/>
              <a:t>, </a:t>
            </a:r>
            <a:r>
              <a:rPr lang="en" sz="2000" i="1"/>
              <a:t>Red Dawn</a:t>
            </a:r>
            <a:r>
              <a:rPr lang="en" sz="2000"/>
              <a:t>,  						     </a:t>
            </a:r>
            <a:r>
              <a:rPr lang="en" sz="2000" i="1"/>
              <a:t>Rocky and Bullwinkle, The Twilight Zone, etc. </a:t>
            </a:r>
          </a:p>
        </p:txBody>
      </p:sp>
      <p:pic>
        <p:nvPicPr>
          <p:cNvPr id="203" name="Shape 203"/>
          <p:cNvPicPr preferRelativeResize="0"/>
          <p:nvPr/>
        </p:nvPicPr>
        <p:blipFill>
          <a:blip r:embed="rId3"/>
          <a:stretch>
            <a:fillRect/>
          </a:stretch>
        </p:blipFill>
        <p:spPr>
          <a:xfrm>
            <a:off x="5807650" y="1703700"/>
            <a:ext cx="3129099" cy="1491874"/>
          </a:xfrm>
          <a:prstGeom prst="rect">
            <a:avLst/>
          </a:prstGeom>
        </p:spPr>
      </p:pic>
      <p:pic>
        <p:nvPicPr>
          <p:cNvPr id="204" name="Shape 204"/>
          <p:cNvPicPr preferRelativeResize="0"/>
          <p:nvPr/>
        </p:nvPicPr>
        <p:blipFill>
          <a:blip r:embed="rId4"/>
          <a:stretch>
            <a:fillRect/>
          </a:stretch>
        </p:blipFill>
        <p:spPr>
          <a:xfrm>
            <a:off x="5953000" y="3546850"/>
            <a:ext cx="2983750" cy="1491875"/>
          </a:xfrm>
          <a:prstGeom prst="rect">
            <a:avLst/>
          </a:prstGeom>
        </p:spPr>
      </p:pic>
      <p:sp>
        <p:nvSpPr>
          <p:cNvPr id="205" name="Shape 205">
            <a:hlinkClick r:id="rId5"/>
          </p:cNvPr>
          <p:cNvSpPr/>
          <p:nvPr/>
        </p:nvSpPr>
        <p:spPr>
          <a:xfrm>
            <a:off x="5953000" y="3139160"/>
            <a:ext cx="2983749" cy="1899565"/>
          </a:xfrm>
          <a:prstGeom prst="rect">
            <a:avLst/>
          </a:prstGeom>
          <a:blipFill>
            <a:blip r:embed="rId6"/>
            <a:stretch>
              <a:fillRect/>
            </a:stretch>
          </a:blipFill>
          <a:ln>
            <a:noFill/>
          </a:ln>
        </p:spPr>
      </p:sp>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Shape 210"/>
          <p:cNvSpPr txBox="1">
            <a:spLocks noGrp="1"/>
          </p:cNvSpPr>
          <p:nvPr>
            <p:ph type="title"/>
          </p:nvPr>
        </p:nvSpPr>
        <p:spPr>
          <a:xfrm>
            <a:off x="168575" y="144128"/>
            <a:ext cx="8229600" cy="857400"/>
          </a:xfrm>
          <a:prstGeom prst="rect">
            <a:avLst/>
          </a:prstGeom>
        </p:spPr>
        <p:txBody>
          <a:bodyPr lIns="91425" tIns="91425" rIns="91425" bIns="91425" anchor="b" anchorCtr="0">
            <a:noAutofit/>
          </a:bodyPr>
          <a:lstStyle/>
          <a:p>
            <a:pPr lvl="0" rtl="0">
              <a:spcBef>
                <a:spcPts val="0"/>
              </a:spcBef>
              <a:buNone/>
            </a:pPr>
            <a:r>
              <a:rPr lang="en"/>
              <a:t>Cultural Impact </a:t>
            </a:r>
          </a:p>
        </p:txBody>
      </p:sp>
      <p:sp>
        <p:nvSpPr>
          <p:cNvPr id="211" name="Shape 211"/>
          <p:cNvSpPr txBox="1">
            <a:spLocks noGrp="1"/>
          </p:cNvSpPr>
          <p:nvPr>
            <p:ph type="body" idx="1"/>
          </p:nvPr>
        </p:nvSpPr>
        <p:spPr>
          <a:xfrm>
            <a:off x="168575" y="754150"/>
            <a:ext cx="8229600" cy="4018200"/>
          </a:xfrm>
          <a:prstGeom prst="rect">
            <a:avLst/>
          </a:prstGeom>
        </p:spPr>
        <p:txBody>
          <a:bodyPr lIns="91425" tIns="91425" rIns="91425" bIns="91425" anchor="t" anchorCtr="0">
            <a:noAutofit/>
          </a:bodyPr>
          <a:lstStyle/>
          <a:p>
            <a:pPr lvl="0" rtl="0">
              <a:spcBef>
                <a:spcPts val="0"/>
              </a:spcBef>
              <a:buNone/>
            </a:pPr>
            <a:r>
              <a:rPr lang="en" sz="2000" u="sng">
                <a:solidFill>
                  <a:srgbClr val="000000"/>
                </a:solidFill>
              </a:rPr>
              <a:t>Sports</a:t>
            </a:r>
            <a:r>
              <a:rPr lang="en" sz="2000">
                <a:solidFill>
                  <a:srgbClr val="000000"/>
                </a:solidFill>
              </a:rPr>
              <a:t>: </a:t>
            </a:r>
          </a:p>
          <a:p>
            <a:pPr marL="457200" lvl="0" indent="-355600" rtl="0">
              <a:spcBef>
                <a:spcPts val="0"/>
              </a:spcBef>
              <a:buClr>
                <a:schemeClr val="dk1"/>
              </a:buClr>
              <a:buSzPct val="100000"/>
              <a:buFont typeface="Arial"/>
              <a:buChar char="●"/>
            </a:pPr>
            <a:r>
              <a:rPr lang="en" sz="2000">
                <a:solidFill>
                  <a:srgbClr val="000000"/>
                </a:solidFill>
              </a:rPr>
              <a:t>1980 Olympic Ice Hockey, “Miracle on Ice”- U.S.A. defeats heavily favored Soviet ice hockey team. </a:t>
            </a:r>
          </a:p>
          <a:p>
            <a:pPr marL="457200" lvl="0" indent="-355600" rtl="0">
              <a:spcBef>
                <a:spcPts val="0"/>
              </a:spcBef>
              <a:buClr>
                <a:srgbClr val="000000"/>
              </a:buClr>
              <a:buSzPct val="100000"/>
              <a:buFont typeface="Arial"/>
              <a:buChar char="●"/>
            </a:pPr>
            <a:r>
              <a:rPr lang="en" sz="2000">
                <a:solidFill>
                  <a:srgbClr val="000000"/>
                </a:solidFill>
              </a:rPr>
              <a:t>Chess- Bobby Fischer</a:t>
            </a:r>
          </a:p>
          <a:p>
            <a:pPr lvl="0" rtl="0">
              <a:spcBef>
                <a:spcPts val="0"/>
              </a:spcBef>
              <a:buNone/>
            </a:pPr>
            <a:endParaRPr sz="2000">
              <a:solidFill>
                <a:srgbClr val="000000"/>
              </a:solidFill>
            </a:endParaRPr>
          </a:p>
          <a:p>
            <a:pPr lvl="0" rtl="0">
              <a:spcBef>
                <a:spcPts val="0"/>
              </a:spcBef>
              <a:buNone/>
            </a:pPr>
            <a:r>
              <a:rPr lang="en" sz="2000">
                <a:solidFill>
                  <a:srgbClr val="000000"/>
                </a:solidFill>
              </a:rPr>
              <a:t>The Cold War led to many changes in the American way of life that are still with us today.</a:t>
            </a:r>
          </a:p>
          <a:p>
            <a:pPr marL="914400" lvl="0" indent="-355600" rtl="0">
              <a:spcBef>
                <a:spcPts val="0"/>
              </a:spcBef>
              <a:buClr>
                <a:srgbClr val="000000"/>
              </a:buClr>
              <a:buSzPct val="100000"/>
              <a:buFont typeface="Arial"/>
              <a:buChar char="●"/>
            </a:pPr>
            <a:r>
              <a:rPr lang="en" sz="2000">
                <a:solidFill>
                  <a:srgbClr val="000000"/>
                </a:solidFill>
              </a:rPr>
              <a:t>“Under God”</a:t>
            </a:r>
          </a:p>
          <a:p>
            <a:pPr marL="914400" lvl="0" indent="-355600" rtl="0">
              <a:spcBef>
                <a:spcPts val="0"/>
              </a:spcBef>
              <a:buClr>
                <a:srgbClr val="000000"/>
              </a:buClr>
              <a:buSzPct val="100000"/>
              <a:buFont typeface="Arial"/>
              <a:buChar char="●"/>
            </a:pPr>
            <a:r>
              <a:rPr lang="en" sz="2000">
                <a:solidFill>
                  <a:srgbClr val="000000"/>
                </a:solidFill>
              </a:rPr>
              <a:t>Smaller, portable technology</a:t>
            </a:r>
          </a:p>
          <a:p>
            <a:pPr marL="914400" lvl="0" indent="-355600" rtl="0">
              <a:spcBef>
                <a:spcPts val="0"/>
              </a:spcBef>
              <a:buClr>
                <a:srgbClr val="000000"/>
              </a:buClr>
              <a:buSzPct val="100000"/>
              <a:buFont typeface="Arial"/>
              <a:buChar char="●"/>
            </a:pPr>
            <a:r>
              <a:rPr lang="en" sz="2000">
                <a:solidFill>
                  <a:srgbClr val="000000"/>
                </a:solidFill>
              </a:rPr>
              <a:t>Satellites</a:t>
            </a:r>
          </a:p>
          <a:p>
            <a:pPr marL="914400" lvl="0" indent="-355600" rtl="0">
              <a:spcBef>
                <a:spcPts val="0"/>
              </a:spcBef>
              <a:buClr>
                <a:srgbClr val="000000"/>
              </a:buClr>
              <a:buSzPct val="100000"/>
              <a:buFont typeface="Arial"/>
              <a:buChar char="●"/>
            </a:pPr>
            <a:r>
              <a:rPr lang="en" sz="2000">
                <a:solidFill>
                  <a:srgbClr val="000000"/>
                </a:solidFill>
              </a:rPr>
              <a:t>Video Games</a:t>
            </a:r>
          </a:p>
          <a:p>
            <a:pPr marL="914400" lvl="0" indent="-355600" rtl="0">
              <a:spcBef>
                <a:spcPts val="0"/>
              </a:spcBef>
              <a:buClr>
                <a:srgbClr val="000000"/>
              </a:buClr>
              <a:buSzPct val="100000"/>
              <a:buFont typeface="Arial"/>
              <a:buChar char="●"/>
            </a:pPr>
            <a:r>
              <a:rPr lang="en" sz="2000">
                <a:solidFill>
                  <a:srgbClr val="000000"/>
                </a:solidFill>
              </a:rPr>
              <a:t>The internet</a:t>
            </a:r>
          </a:p>
        </p:txBody>
      </p:sp>
      <p:pic>
        <p:nvPicPr>
          <p:cNvPr id="212" name="Shape 212"/>
          <p:cNvPicPr preferRelativeResize="0"/>
          <p:nvPr/>
        </p:nvPicPr>
        <p:blipFill>
          <a:blip r:embed="rId3"/>
          <a:stretch>
            <a:fillRect/>
          </a:stretch>
        </p:blipFill>
        <p:spPr>
          <a:xfrm>
            <a:off x="4728300" y="3208800"/>
            <a:ext cx="2600325" cy="1752600"/>
          </a:xfrm>
          <a:prstGeom prst="rect">
            <a:avLst/>
          </a:prstGeom>
        </p:spPr>
      </p:pic>
      <p:pic>
        <p:nvPicPr>
          <p:cNvPr id="213" name="Shape 213"/>
          <p:cNvPicPr preferRelativeResize="0"/>
          <p:nvPr/>
        </p:nvPicPr>
        <p:blipFill>
          <a:blip r:embed="rId4"/>
          <a:stretch>
            <a:fillRect/>
          </a:stretch>
        </p:blipFill>
        <p:spPr>
          <a:xfrm>
            <a:off x="7383000" y="3208800"/>
            <a:ext cx="1702549" cy="1752600"/>
          </a:xfrm>
          <a:prstGeom prst="rect">
            <a:avLst/>
          </a:prstGeom>
        </p:spPr>
      </p:pic>
      <p:sp>
        <p:nvSpPr>
          <p:cNvPr id="214" name="Shape 214">
            <a:hlinkClick r:id="rId5"/>
          </p:cNvPr>
          <p:cNvSpPr/>
          <p:nvPr/>
        </p:nvSpPr>
        <p:spPr>
          <a:xfrm>
            <a:off x="7251725" y="0"/>
            <a:ext cx="1833825" cy="1375374"/>
          </a:xfrm>
          <a:prstGeom prst="rect">
            <a:avLst/>
          </a:prstGeom>
          <a:blipFill>
            <a:blip r:embed="rId6"/>
            <a:stretch>
              <a:fillRect/>
            </a:stretch>
          </a:blipFill>
          <a:ln>
            <a:noFill/>
          </a:ln>
        </p:spPr>
      </p:sp>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Shape 219"/>
          <p:cNvSpPr txBox="1">
            <a:spLocks noGrp="1"/>
          </p:cNvSpPr>
          <p:nvPr>
            <p:ph type="title"/>
          </p:nvPr>
        </p:nvSpPr>
        <p:spPr>
          <a:xfrm>
            <a:off x="457200" y="48428"/>
            <a:ext cx="8229600" cy="857400"/>
          </a:xfrm>
          <a:prstGeom prst="rect">
            <a:avLst/>
          </a:prstGeom>
        </p:spPr>
        <p:txBody>
          <a:bodyPr lIns="91425" tIns="91425" rIns="91425" bIns="91425" anchor="b" anchorCtr="0">
            <a:noAutofit/>
          </a:bodyPr>
          <a:lstStyle/>
          <a:p>
            <a:pPr>
              <a:spcBef>
                <a:spcPts val="0"/>
              </a:spcBef>
              <a:buNone/>
            </a:pPr>
            <a:r>
              <a:rPr lang="en"/>
              <a:t>The Fall of Communism </a:t>
            </a:r>
          </a:p>
        </p:txBody>
      </p:sp>
      <p:sp>
        <p:nvSpPr>
          <p:cNvPr id="220" name="Shape 220"/>
          <p:cNvSpPr txBox="1">
            <a:spLocks noGrp="1"/>
          </p:cNvSpPr>
          <p:nvPr>
            <p:ph type="body" idx="1"/>
          </p:nvPr>
        </p:nvSpPr>
        <p:spPr>
          <a:xfrm>
            <a:off x="457200" y="905825"/>
            <a:ext cx="4967700" cy="3725699"/>
          </a:xfrm>
          <a:prstGeom prst="rect">
            <a:avLst/>
          </a:prstGeom>
        </p:spPr>
        <p:txBody>
          <a:bodyPr lIns="91425" tIns="91425" rIns="91425" bIns="91425" anchor="t" anchorCtr="0">
            <a:noAutofit/>
          </a:bodyPr>
          <a:lstStyle/>
          <a:p>
            <a:pPr lvl="0" rtl="0">
              <a:spcBef>
                <a:spcPts val="0"/>
              </a:spcBef>
              <a:buNone/>
            </a:pPr>
            <a:r>
              <a:rPr lang="en" sz="2000"/>
              <a:t>1987- Ronald Reagan- “Tear down this wall!”</a:t>
            </a:r>
          </a:p>
          <a:p>
            <a:pPr marL="914400" lvl="0" indent="-355600" rtl="0">
              <a:spcBef>
                <a:spcPts val="0"/>
              </a:spcBef>
              <a:buClr>
                <a:schemeClr val="dk1"/>
              </a:buClr>
              <a:buSzPct val="100000"/>
              <a:buFont typeface="Arial"/>
              <a:buChar char="●"/>
            </a:pPr>
            <a:r>
              <a:rPr lang="en" sz="2000"/>
              <a:t>Two years later, communist governments in Eastern Europe fall like dominoes, </a:t>
            </a:r>
            <a:r>
              <a:rPr lang="en" sz="2000" i="1"/>
              <a:t>peacefully</a:t>
            </a:r>
            <a:r>
              <a:rPr lang="en" sz="2000"/>
              <a:t>! </a:t>
            </a:r>
          </a:p>
          <a:p>
            <a:pPr lvl="0" rtl="0">
              <a:spcBef>
                <a:spcPts val="0"/>
              </a:spcBef>
              <a:buNone/>
            </a:pPr>
            <a:endParaRPr sz="2000"/>
          </a:p>
          <a:p>
            <a:pPr lvl="0" rtl="0">
              <a:spcBef>
                <a:spcPts val="0"/>
              </a:spcBef>
              <a:buNone/>
            </a:pPr>
            <a:r>
              <a:rPr lang="en" sz="2000"/>
              <a:t>Gorbachev’s </a:t>
            </a:r>
            <a:r>
              <a:rPr lang="en" sz="2000" i="1"/>
              <a:t>glasnost</a:t>
            </a:r>
            <a:r>
              <a:rPr lang="en" sz="2000"/>
              <a:t> policy allowed communist countries to make their own choices. Many chose democratic systems. Support for communism fell throughout the world, ending in the collapse of the Soviet Union. </a:t>
            </a:r>
          </a:p>
          <a:p>
            <a:pPr lvl="0" rtl="0">
              <a:spcBef>
                <a:spcPts val="0"/>
              </a:spcBef>
              <a:buNone/>
            </a:pPr>
            <a:endParaRPr sz="2000"/>
          </a:p>
          <a:p>
            <a:pPr lvl="0" rtl="0">
              <a:spcBef>
                <a:spcPts val="0"/>
              </a:spcBef>
              <a:buNone/>
            </a:pPr>
            <a:endParaRPr sz="2000"/>
          </a:p>
        </p:txBody>
      </p:sp>
      <p:pic>
        <p:nvPicPr>
          <p:cNvPr id="221" name="Shape 221"/>
          <p:cNvPicPr preferRelativeResize="0"/>
          <p:nvPr/>
        </p:nvPicPr>
        <p:blipFill>
          <a:blip r:embed="rId3"/>
          <a:stretch>
            <a:fillRect/>
          </a:stretch>
        </p:blipFill>
        <p:spPr>
          <a:xfrm>
            <a:off x="5548675" y="2900950"/>
            <a:ext cx="3430749" cy="2137199"/>
          </a:xfrm>
          <a:prstGeom prst="rect">
            <a:avLst/>
          </a:prstGeom>
        </p:spPr>
      </p:pic>
      <p:pic>
        <p:nvPicPr>
          <p:cNvPr id="222" name="Shape 222"/>
          <p:cNvPicPr preferRelativeResize="0"/>
          <p:nvPr/>
        </p:nvPicPr>
        <p:blipFill>
          <a:blip r:embed="rId4"/>
          <a:stretch>
            <a:fillRect/>
          </a:stretch>
        </p:blipFill>
        <p:spPr>
          <a:xfrm>
            <a:off x="5887646" y="459650"/>
            <a:ext cx="3091777" cy="2137199"/>
          </a:xfrm>
          <a:prstGeom prst="rect">
            <a:avLst/>
          </a:prstGeom>
        </p:spPr>
      </p:pic>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endParaRPr/>
          </a:p>
        </p:txBody>
      </p:sp>
      <p:sp>
        <p:nvSpPr>
          <p:cNvPr id="228" name="Shape 228"/>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a:spcBef>
                <a:spcPts val="0"/>
              </a:spcBef>
              <a:buNone/>
            </a:pPr>
            <a:endParaRPr/>
          </a:p>
        </p:txBody>
      </p:sp>
      <p:sp>
        <p:nvSpPr>
          <p:cNvPr id="229" name="Shape 229">
            <a:hlinkClick r:id="rId3"/>
          </p:cNvPr>
          <p:cNvSpPr/>
          <p:nvPr/>
        </p:nvSpPr>
        <p:spPr>
          <a:xfrm>
            <a:off x="457200" y="1117450"/>
            <a:ext cx="2622549" cy="2908600"/>
          </a:xfrm>
          <a:prstGeom prst="rect">
            <a:avLst/>
          </a:prstGeom>
          <a:blipFill>
            <a:blip r:embed="rId4"/>
            <a:stretch>
              <a:fillRect/>
            </a:stretch>
          </a:blipFill>
          <a:ln>
            <a:noFill/>
          </a:ln>
        </p:spPr>
      </p:sp>
      <p:sp>
        <p:nvSpPr>
          <p:cNvPr id="230" name="Shape 230">
            <a:hlinkClick r:id="rId5"/>
          </p:cNvPr>
          <p:cNvSpPr/>
          <p:nvPr/>
        </p:nvSpPr>
        <p:spPr>
          <a:xfrm>
            <a:off x="4903900" y="1278800"/>
            <a:ext cx="3663000" cy="2747250"/>
          </a:xfrm>
          <a:prstGeom prst="rect">
            <a:avLst/>
          </a:prstGeom>
          <a:blipFill>
            <a:blip r:embed="rId6"/>
            <a:stretch>
              <a:fillRect/>
            </a:stretch>
          </a:blipFill>
          <a:ln>
            <a:noFill/>
          </a:ln>
        </p:spPr>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5"/>
        <p:cNvGrpSpPr/>
        <p:nvPr/>
      </p:nvGrpSpPr>
      <p:grpSpPr>
        <a:xfrm>
          <a:off x="0" y="0"/>
          <a:ext cx="0" cy="0"/>
          <a:chOff x="0" y="0"/>
          <a:chExt cx="0" cy="0"/>
        </a:xfrm>
      </p:grpSpPr>
      <p:sp>
        <p:nvSpPr>
          <p:cNvPr id="36" name="Shape 36"/>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Vocabulary </a:t>
            </a:r>
          </a:p>
        </p:txBody>
      </p:sp>
      <p:sp>
        <p:nvSpPr>
          <p:cNvPr id="37" name="Shape 37"/>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lvl="0" rtl="0">
              <a:spcBef>
                <a:spcPts val="0"/>
              </a:spcBef>
              <a:buNone/>
            </a:pPr>
            <a:r>
              <a:rPr lang="en" sz="2400" u="sng">
                <a:latin typeface="Times New Roman"/>
                <a:ea typeface="Times New Roman"/>
                <a:cs typeface="Times New Roman"/>
                <a:sym typeface="Times New Roman"/>
              </a:rPr>
              <a:t>Containment </a:t>
            </a:r>
            <a:r>
              <a:rPr lang="en" sz="2400">
                <a:latin typeface="Times New Roman"/>
                <a:ea typeface="Times New Roman"/>
                <a:cs typeface="Times New Roman"/>
                <a:sym typeface="Times New Roman"/>
              </a:rPr>
              <a:t>- Truman’s idea to keep the Soviet Union from expanding their territory and influence </a:t>
            </a:r>
          </a:p>
          <a:p>
            <a:pPr lvl="0" rtl="0">
              <a:spcBef>
                <a:spcPts val="0"/>
              </a:spcBef>
              <a:buNone/>
            </a:pPr>
            <a:endParaRPr sz="2400">
              <a:latin typeface="Times New Roman"/>
              <a:ea typeface="Times New Roman"/>
              <a:cs typeface="Times New Roman"/>
              <a:sym typeface="Times New Roman"/>
            </a:endParaRPr>
          </a:p>
          <a:p>
            <a:pPr lvl="0" rtl="0">
              <a:lnSpc>
                <a:spcPct val="115000"/>
              </a:lnSpc>
              <a:spcBef>
                <a:spcPts val="0"/>
              </a:spcBef>
              <a:buClr>
                <a:schemeClr val="dk1"/>
              </a:buClr>
              <a:buSzPct val="45833"/>
              <a:buFont typeface="Arial"/>
              <a:buNone/>
            </a:pPr>
            <a:r>
              <a:rPr lang="en" sz="2400" u="sng">
                <a:latin typeface="Times New Roman"/>
                <a:ea typeface="Times New Roman"/>
                <a:cs typeface="Times New Roman"/>
                <a:sym typeface="Times New Roman"/>
              </a:rPr>
              <a:t>Eastern Bloc</a:t>
            </a:r>
            <a:r>
              <a:rPr lang="en" sz="2400">
                <a:latin typeface="Times New Roman"/>
                <a:ea typeface="Times New Roman"/>
                <a:cs typeface="Times New Roman"/>
                <a:sym typeface="Times New Roman"/>
              </a:rPr>
              <a:t>-   The countries of eastern and central Europe that were under Soviet domination </a:t>
            </a:r>
          </a:p>
          <a:p>
            <a:pPr lvl="0" rtl="0">
              <a:lnSpc>
                <a:spcPct val="115000"/>
              </a:lnSpc>
              <a:spcBef>
                <a:spcPts val="0"/>
              </a:spcBef>
              <a:buClr>
                <a:schemeClr val="dk1"/>
              </a:buClr>
              <a:buSzPct val="45833"/>
              <a:buFont typeface="Arial"/>
              <a:buNone/>
            </a:pPr>
            <a:r>
              <a:rPr lang="en" sz="2400">
                <a:latin typeface="Times New Roman"/>
                <a:ea typeface="Times New Roman"/>
                <a:cs typeface="Times New Roman"/>
                <a:sym typeface="Times New Roman"/>
              </a:rPr>
              <a:t> Poland, East Germany, Czechoslovakia, Hungary, Romania, Bulgaria, and Yugoslavia.</a:t>
            </a:r>
          </a:p>
          <a:p>
            <a:pPr lvl="0" rtl="0">
              <a:spcBef>
                <a:spcPts val="0"/>
              </a:spcBef>
              <a:buNone/>
            </a:pPr>
            <a:endParaRPr sz="2400">
              <a:latin typeface="Times New Roman"/>
              <a:ea typeface="Times New Roman"/>
              <a:cs typeface="Times New Roman"/>
              <a:sym typeface="Times New Roman"/>
            </a:endParaRPr>
          </a:p>
          <a:p>
            <a:pPr>
              <a:spcBef>
                <a:spcPts val="0"/>
              </a:spcBef>
              <a:buNone/>
            </a:pPr>
            <a:endParaRPr sz="2400">
              <a:latin typeface="Times New Roman"/>
              <a:ea typeface="Times New Roman"/>
              <a:cs typeface="Times New Roman"/>
              <a:sym typeface="Times New Roman"/>
            </a:endParaRP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
        <p:cNvGrpSpPr/>
        <p:nvPr/>
      </p:nvGrpSpPr>
      <p:grpSpPr>
        <a:xfrm>
          <a:off x="0" y="0"/>
          <a:ext cx="0" cy="0"/>
          <a:chOff x="0" y="0"/>
          <a:chExt cx="0" cy="0"/>
        </a:xfrm>
      </p:grpSpPr>
      <p:sp>
        <p:nvSpPr>
          <p:cNvPr id="42" name="Shape 42"/>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Vocabulary </a:t>
            </a:r>
          </a:p>
        </p:txBody>
      </p:sp>
      <p:sp>
        <p:nvSpPr>
          <p:cNvPr id="43" name="Shape 43"/>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lvl="0" rtl="0">
              <a:spcBef>
                <a:spcPts val="0"/>
              </a:spcBef>
              <a:buNone/>
            </a:pPr>
            <a:r>
              <a:rPr lang="en" sz="2400" u="sng"/>
              <a:t>North Atlantic Treaty Organization (NATO)</a:t>
            </a:r>
            <a:r>
              <a:rPr lang="en" sz="2400"/>
              <a:t>-  United States, Canada, and 10 Western European countries agreed to protect each other from the Soviet Union or any other Communist nation. </a:t>
            </a:r>
            <a:r>
              <a:rPr lang="en"/>
              <a:t> </a:t>
            </a:r>
          </a:p>
          <a:p>
            <a:pPr lvl="0" rtl="0">
              <a:spcBef>
                <a:spcPts val="0"/>
              </a:spcBef>
              <a:buNone/>
            </a:pPr>
            <a:r>
              <a:rPr lang="en"/>
              <a:t> </a:t>
            </a:r>
          </a:p>
          <a:p>
            <a:pPr>
              <a:spcBef>
                <a:spcPts val="0"/>
              </a:spcBef>
              <a:buNone/>
            </a:pPr>
            <a:r>
              <a:rPr lang="en" sz="2400" u="sng"/>
              <a:t>Warsaw pact</a:t>
            </a:r>
            <a:r>
              <a:rPr lang="en" sz="2400"/>
              <a:t>- Agreement between the Soviet Union and seven Eastern European to help each other if one was attacked.  They also put down any rebellions against Communism.  </a:t>
            </a: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7"/>
        <p:cNvGrpSpPr/>
        <p:nvPr/>
      </p:nvGrpSpPr>
      <p:grpSpPr>
        <a:xfrm>
          <a:off x="0" y="0"/>
          <a:ext cx="0" cy="0"/>
          <a:chOff x="0" y="0"/>
          <a:chExt cx="0" cy="0"/>
        </a:xfrm>
      </p:grpSpPr>
      <p:sp>
        <p:nvSpPr>
          <p:cNvPr id="48" name="Shape 48"/>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Vocabulary </a:t>
            </a:r>
          </a:p>
        </p:txBody>
      </p:sp>
      <p:sp>
        <p:nvSpPr>
          <p:cNvPr id="49" name="Shape 49"/>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a:spcBef>
                <a:spcPts val="0"/>
              </a:spcBef>
              <a:buNone/>
            </a:pPr>
            <a:r>
              <a:rPr lang="en" u="sng"/>
              <a:t>Glasnost</a:t>
            </a:r>
            <a:r>
              <a:rPr lang="en"/>
              <a:t> - a Soviet Policy started by Gorbachev that allowed open discussion about the political system. Allowed freedom of speech and free elections.   </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What is a Cold War? </a:t>
            </a:r>
          </a:p>
        </p:txBody>
      </p:sp>
      <p:sp>
        <p:nvSpPr>
          <p:cNvPr id="55" name="Shape 55"/>
          <p:cNvSpPr txBox="1">
            <a:spLocks noGrp="1"/>
          </p:cNvSpPr>
          <p:nvPr>
            <p:ph type="body" idx="1"/>
          </p:nvPr>
        </p:nvSpPr>
        <p:spPr>
          <a:xfrm>
            <a:off x="128325" y="908925"/>
            <a:ext cx="8928900" cy="4191900"/>
          </a:xfrm>
          <a:prstGeom prst="rect">
            <a:avLst/>
          </a:prstGeom>
        </p:spPr>
        <p:txBody>
          <a:bodyPr lIns="91425" tIns="91425" rIns="91425" bIns="91425" anchor="t" anchorCtr="0">
            <a:noAutofit/>
          </a:bodyPr>
          <a:lstStyle/>
          <a:p>
            <a:pPr lvl="0" rtl="0">
              <a:spcBef>
                <a:spcPts val="0"/>
              </a:spcBef>
              <a:buNone/>
            </a:pPr>
            <a:r>
              <a:rPr lang="en" sz="2400">
                <a:solidFill>
                  <a:srgbClr val="333333"/>
                </a:solidFill>
                <a:latin typeface="Verdana"/>
                <a:ea typeface="Verdana"/>
                <a:cs typeface="Verdana"/>
                <a:sym typeface="Verdana"/>
              </a:rPr>
              <a:t>Take a few minutes to complete your K-W-L Chart </a:t>
            </a:r>
          </a:p>
          <a:p>
            <a:pPr lvl="0" rtl="0">
              <a:spcBef>
                <a:spcPts val="0"/>
              </a:spcBef>
              <a:buNone/>
            </a:pPr>
            <a:endParaRPr sz="2400">
              <a:solidFill>
                <a:srgbClr val="333333"/>
              </a:solidFill>
              <a:latin typeface="Verdana"/>
              <a:ea typeface="Verdana"/>
              <a:cs typeface="Verdana"/>
              <a:sym typeface="Verdana"/>
            </a:endParaRPr>
          </a:p>
          <a:p>
            <a:pPr marL="457200" lvl="0" indent="-342900" rtl="0">
              <a:spcBef>
                <a:spcPts val="0"/>
              </a:spcBef>
              <a:buClr>
                <a:schemeClr val="dk1"/>
              </a:buClr>
              <a:buSzPct val="100000"/>
              <a:buFont typeface="Arial"/>
              <a:buChar char="●"/>
            </a:pPr>
            <a:r>
              <a:rPr lang="en" sz="1800">
                <a:solidFill>
                  <a:srgbClr val="333333"/>
                </a:solidFill>
                <a:latin typeface="Verdana"/>
                <a:ea typeface="Verdana"/>
                <a:cs typeface="Verdana"/>
                <a:sym typeface="Verdana"/>
              </a:rPr>
              <a:t>A Cold War is rivalry between nations causing an atmosphere of strain between opposed countries.</a:t>
            </a:r>
          </a:p>
          <a:p>
            <a:pPr lvl="0" rtl="0">
              <a:spcBef>
                <a:spcPts val="0"/>
              </a:spcBef>
              <a:buNone/>
            </a:pPr>
            <a:endParaRPr sz="1800">
              <a:solidFill>
                <a:srgbClr val="333333"/>
              </a:solidFill>
              <a:latin typeface="Verdana"/>
              <a:ea typeface="Verdana"/>
              <a:cs typeface="Verdana"/>
              <a:sym typeface="Verdana"/>
            </a:endParaRPr>
          </a:p>
          <a:p>
            <a:pPr marL="457200" lvl="0" indent="-342900" rtl="0">
              <a:spcBef>
                <a:spcPts val="0"/>
              </a:spcBef>
              <a:buClr>
                <a:srgbClr val="333333"/>
              </a:buClr>
              <a:buSzPct val="100000"/>
              <a:buFont typeface="Arial"/>
              <a:buChar char="●"/>
            </a:pPr>
            <a:r>
              <a:rPr lang="en" sz="1800">
                <a:solidFill>
                  <a:srgbClr val="333333"/>
                </a:solidFill>
                <a:latin typeface="Verdana"/>
                <a:ea typeface="Verdana"/>
                <a:cs typeface="Verdana"/>
                <a:sym typeface="Verdana"/>
              </a:rPr>
              <a:t>The Cold War was a rivalry between the United States and Soviet Union based on different political and economical ideas.</a:t>
            </a:r>
          </a:p>
          <a:p>
            <a:pPr lvl="0" rtl="0">
              <a:spcBef>
                <a:spcPts val="0"/>
              </a:spcBef>
              <a:buNone/>
            </a:pPr>
            <a:endParaRPr sz="1800">
              <a:solidFill>
                <a:srgbClr val="333333"/>
              </a:solidFill>
              <a:latin typeface="Verdana"/>
              <a:ea typeface="Verdana"/>
              <a:cs typeface="Verdana"/>
              <a:sym typeface="Verdana"/>
            </a:endParaRPr>
          </a:p>
          <a:p>
            <a:pPr marL="457200" lvl="0" indent="-342900" rtl="0">
              <a:spcBef>
                <a:spcPts val="0"/>
              </a:spcBef>
              <a:buClr>
                <a:srgbClr val="333333"/>
              </a:buClr>
              <a:buSzPct val="100000"/>
              <a:buFont typeface="Arial"/>
              <a:buChar char="●"/>
            </a:pPr>
            <a:r>
              <a:rPr lang="en" sz="1800">
                <a:solidFill>
                  <a:srgbClr val="333333"/>
                </a:solidFill>
                <a:latin typeface="Verdana"/>
                <a:ea typeface="Verdana"/>
                <a:cs typeface="Verdana"/>
                <a:sym typeface="Verdana"/>
              </a:rPr>
              <a:t>It last over 40 years and although no major war was fought between the two countries and it involved an arms race, spying, tension, and the effects can still be seen today.      </a:t>
            </a:r>
          </a:p>
          <a:p>
            <a:pPr lvl="0" rtl="0">
              <a:spcBef>
                <a:spcPts val="0"/>
              </a:spcBef>
              <a:buNone/>
            </a:pPr>
            <a:endParaRPr sz="1800">
              <a:solidFill>
                <a:srgbClr val="333333"/>
              </a:solidFill>
              <a:latin typeface="Verdana"/>
              <a:ea typeface="Verdana"/>
              <a:cs typeface="Verdana"/>
              <a:sym typeface="Verdana"/>
            </a:endParaRPr>
          </a:p>
          <a:p>
            <a:pPr lvl="0">
              <a:spcBef>
                <a:spcPts val="0"/>
              </a:spcBef>
              <a:buNone/>
            </a:pPr>
            <a:endParaRPr sz="1800">
              <a:solidFill>
                <a:srgbClr val="333333"/>
              </a:solidFill>
              <a:latin typeface="Verdana"/>
              <a:ea typeface="Verdana"/>
              <a:cs typeface="Verdana"/>
              <a:sym typeface="Verdana"/>
            </a:endParaRP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5">
                                            <p:txEl>
                                              <p:pRg st="0" end="0"/>
                                            </p:txEl>
                                          </p:spTgt>
                                        </p:tgtEl>
                                        <p:attrNameLst>
                                          <p:attrName>style.visibility</p:attrName>
                                        </p:attrNameLst>
                                      </p:cBhvr>
                                      <p:to>
                                        <p:strVal val="visible"/>
                                      </p:to>
                                    </p:set>
                                    <p:animEffect transition="in" filter="fade">
                                      <p:cBhvr>
                                        <p:cTn id="7" dur="1000"/>
                                        <p:tgtEl>
                                          <p:spTgt spid="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5">
                                            <p:txEl>
                                              <p:pRg st="1" end="1"/>
                                            </p:txEl>
                                          </p:spTgt>
                                        </p:tgtEl>
                                        <p:attrNameLst>
                                          <p:attrName>style.visibility</p:attrName>
                                        </p:attrNameLst>
                                      </p:cBhvr>
                                      <p:to>
                                        <p:strVal val="visible"/>
                                      </p:to>
                                    </p:set>
                                    <p:animEffect transition="in" filter="fade">
                                      <p:cBhvr>
                                        <p:cTn id="12" dur="1000"/>
                                        <p:tgtEl>
                                          <p:spTgt spid="5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5">
                                            <p:txEl>
                                              <p:pRg st="2" end="2"/>
                                            </p:txEl>
                                          </p:spTgt>
                                        </p:tgtEl>
                                        <p:attrNameLst>
                                          <p:attrName>style.visibility</p:attrName>
                                        </p:attrNameLst>
                                      </p:cBhvr>
                                      <p:to>
                                        <p:strVal val="visible"/>
                                      </p:to>
                                    </p:set>
                                    <p:animEffect transition="in" filter="fade">
                                      <p:cBhvr>
                                        <p:cTn id="17" dur="1000"/>
                                        <p:tgtEl>
                                          <p:spTgt spid="5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5">
                                            <p:txEl>
                                              <p:pRg st="3" end="3"/>
                                            </p:txEl>
                                          </p:spTgt>
                                        </p:tgtEl>
                                        <p:attrNameLst>
                                          <p:attrName>style.visibility</p:attrName>
                                        </p:attrNameLst>
                                      </p:cBhvr>
                                      <p:to>
                                        <p:strVal val="visible"/>
                                      </p:to>
                                    </p:set>
                                    <p:animEffect transition="in" filter="fade">
                                      <p:cBhvr>
                                        <p:cTn id="22" dur="1000"/>
                                        <p:tgtEl>
                                          <p:spTgt spid="5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5">
                                            <p:txEl>
                                              <p:pRg st="4" end="4"/>
                                            </p:txEl>
                                          </p:spTgt>
                                        </p:tgtEl>
                                        <p:attrNameLst>
                                          <p:attrName>style.visibility</p:attrName>
                                        </p:attrNameLst>
                                      </p:cBhvr>
                                      <p:to>
                                        <p:strVal val="visible"/>
                                      </p:to>
                                    </p:set>
                                    <p:animEffect transition="in" filter="fade">
                                      <p:cBhvr>
                                        <p:cTn id="27" dur="1000"/>
                                        <p:tgtEl>
                                          <p:spTgt spid="5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5">
                                            <p:txEl>
                                              <p:pRg st="5" end="5"/>
                                            </p:txEl>
                                          </p:spTgt>
                                        </p:tgtEl>
                                        <p:attrNameLst>
                                          <p:attrName>style.visibility</p:attrName>
                                        </p:attrNameLst>
                                      </p:cBhvr>
                                      <p:to>
                                        <p:strVal val="visible"/>
                                      </p:to>
                                    </p:set>
                                    <p:animEffect transition="in" filter="fade">
                                      <p:cBhvr>
                                        <p:cTn id="32" dur="1000"/>
                                        <p:tgtEl>
                                          <p:spTgt spid="5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5">
                                            <p:txEl>
                                              <p:pRg st="6" end="6"/>
                                            </p:txEl>
                                          </p:spTgt>
                                        </p:tgtEl>
                                        <p:attrNameLst>
                                          <p:attrName>style.visibility</p:attrName>
                                        </p:attrNameLst>
                                      </p:cBhvr>
                                      <p:to>
                                        <p:strVal val="visible"/>
                                      </p:to>
                                    </p:set>
                                    <p:animEffect transition="in" filter="fade">
                                      <p:cBhvr>
                                        <p:cTn id="37" dur="1000"/>
                                        <p:tgtEl>
                                          <p:spTgt spid="5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5">
                                            <p:txEl>
                                              <p:pRg st="7" end="7"/>
                                            </p:txEl>
                                          </p:spTgt>
                                        </p:tgtEl>
                                        <p:attrNameLst>
                                          <p:attrName>style.visibility</p:attrName>
                                        </p:attrNameLst>
                                      </p:cBhvr>
                                      <p:to>
                                        <p:strVal val="visible"/>
                                      </p:to>
                                    </p:set>
                                    <p:animEffect transition="in" filter="fade">
                                      <p:cBhvr>
                                        <p:cTn id="42" dur="1000"/>
                                        <p:tgtEl>
                                          <p:spTgt spid="5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5">
                                            <p:txEl>
                                              <p:pRg st="8" end="8"/>
                                            </p:txEl>
                                          </p:spTgt>
                                        </p:tgtEl>
                                        <p:attrNameLst>
                                          <p:attrName>style.visibility</p:attrName>
                                        </p:attrNameLst>
                                      </p:cBhvr>
                                      <p:to>
                                        <p:strVal val="visible"/>
                                      </p:to>
                                    </p:set>
                                    <p:animEffect transition="in" filter="fade">
                                      <p:cBhvr>
                                        <p:cTn id="47" dur="1000"/>
                                        <p:tgtEl>
                                          <p:spTgt spid="5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Background - United States  </a:t>
            </a:r>
          </a:p>
        </p:txBody>
      </p:sp>
      <p:sp>
        <p:nvSpPr>
          <p:cNvPr id="61" name="Shape 61"/>
          <p:cNvSpPr txBox="1">
            <a:spLocks noGrp="1"/>
          </p:cNvSpPr>
          <p:nvPr>
            <p:ph type="body" idx="1"/>
          </p:nvPr>
        </p:nvSpPr>
        <p:spPr>
          <a:xfrm>
            <a:off x="523225" y="1063375"/>
            <a:ext cx="8229600" cy="3725699"/>
          </a:xfrm>
          <a:prstGeom prst="rect">
            <a:avLst/>
          </a:prstGeom>
        </p:spPr>
        <p:txBody>
          <a:bodyPr lIns="91425" tIns="91425" rIns="91425" bIns="91425" anchor="t" anchorCtr="0">
            <a:noAutofit/>
          </a:bodyPr>
          <a:lstStyle/>
          <a:p>
            <a:pPr>
              <a:spcBef>
                <a:spcPts val="0"/>
              </a:spcBef>
              <a:buNone/>
            </a:pPr>
            <a:endParaRPr/>
          </a:p>
        </p:txBody>
      </p:sp>
      <p:pic>
        <p:nvPicPr>
          <p:cNvPr id="62" name="Shape 62"/>
          <p:cNvPicPr preferRelativeResize="0"/>
          <p:nvPr/>
        </p:nvPicPr>
        <p:blipFill>
          <a:blip r:embed="rId3"/>
          <a:stretch>
            <a:fillRect/>
          </a:stretch>
        </p:blipFill>
        <p:spPr>
          <a:xfrm>
            <a:off x="622275" y="1301925"/>
            <a:ext cx="2209800" cy="2362200"/>
          </a:xfrm>
          <a:prstGeom prst="rect">
            <a:avLst/>
          </a:prstGeom>
        </p:spPr>
      </p:pic>
      <p:pic>
        <p:nvPicPr>
          <p:cNvPr id="63" name="Shape 63"/>
          <p:cNvPicPr preferRelativeResize="0"/>
          <p:nvPr/>
        </p:nvPicPr>
        <p:blipFill>
          <a:blip r:embed="rId4"/>
          <a:stretch>
            <a:fillRect/>
          </a:stretch>
        </p:blipFill>
        <p:spPr>
          <a:xfrm>
            <a:off x="3466725" y="1200150"/>
            <a:ext cx="1952625" cy="2343150"/>
          </a:xfrm>
          <a:prstGeom prst="rect">
            <a:avLst/>
          </a:prstGeom>
        </p:spPr>
      </p:pic>
      <p:pic>
        <p:nvPicPr>
          <p:cNvPr id="64" name="Shape 64"/>
          <p:cNvPicPr preferRelativeResize="0"/>
          <p:nvPr/>
        </p:nvPicPr>
        <p:blipFill>
          <a:blip r:embed="rId5"/>
          <a:stretch>
            <a:fillRect/>
          </a:stretch>
        </p:blipFill>
        <p:spPr>
          <a:xfrm>
            <a:off x="6734175" y="1200150"/>
            <a:ext cx="1952625" cy="2343150"/>
          </a:xfrm>
          <a:prstGeom prst="rect">
            <a:avLst/>
          </a:prstGeom>
        </p:spPr>
      </p:pic>
      <p:sp>
        <p:nvSpPr>
          <p:cNvPr id="65" name="Shape 65"/>
          <p:cNvSpPr txBox="1"/>
          <p:nvPr/>
        </p:nvSpPr>
        <p:spPr>
          <a:xfrm>
            <a:off x="212175" y="3756475"/>
            <a:ext cx="3029999" cy="457200"/>
          </a:xfrm>
          <a:prstGeom prst="rect">
            <a:avLst/>
          </a:prstGeom>
        </p:spPr>
        <p:txBody>
          <a:bodyPr lIns="91425" tIns="91425" rIns="91425" bIns="91425" anchor="t" anchorCtr="0">
            <a:noAutofit/>
          </a:bodyPr>
          <a:lstStyle/>
          <a:p>
            <a:pPr lvl="0" algn="ctr" rtl="0">
              <a:lnSpc>
                <a:spcPct val="115000"/>
              </a:lnSpc>
              <a:spcBef>
                <a:spcPts val="0"/>
              </a:spcBef>
              <a:buClr>
                <a:schemeClr val="dk1"/>
              </a:buClr>
              <a:buSzPct val="61111"/>
              <a:buFont typeface="Arial"/>
              <a:buNone/>
            </a:pPr>
            <a:r>
              <a:rPr lang="en" sz="1800">
                <a:solidFill>
                  <a:schemeClr val="dk1"/>
                </a:solidFill>
                <a:latin typeface="Calibri"/>
                <a:ea typeface="Calibri"/>
                <a:cs typeface="Calibri"/>
                <a:sym typeface="Calibri"/>
              </a:rPr>
              <a:t>John Locke</a:t>
            </a:r>
          </a:p>
          <a:p>
            <a:pPr lvl="0" algn="ctr" rtl="0">
              <a:lnSpc>
                <a:spcPct val="115000"/>
              </a:lnSpc>
              <a:spcBef>
                <a:spcPts val="0"/>
              </a:spcBef>
              <a:buClr>
                <a:schemeClr val="dk1"/>
              </a:buClr>
              <a:buSzPct val="61111"/>
              <a:buFont typeface="Arial"/>
              <a:buNone/>
            </a:pPr>
            <a:r>
              <a:rPr lang="en" sz="1800">
                <a:solidFill>
                  <a:schemeClr val="dk1"/>
                </a:solidFill>
                <a:latin typeface="Calibri"/>
                <a:ea typeface="Calibri"/>
                <a:cs typeface="Calibri"/>
                <a:sym typeface="Calibri"/>
              </a:rPr>
              <a:t>All people are free and equal.</a:t>
            </a:r>
          </a:p>
          <a:p>
            <a:pPr lvl="0" algn="ctr" rtl="0">
              <a:lnSpc>
                <a:spcPct val="115000"/>
              </a:lnSpc>
              <a:spcBef>
                <a:spcPts val="0"/>
              </a:spcBef>
              <a:buClr>
                <a:schemeClr val="dk1"/>
              </a:buClr>
              <a:buSzPct val="61111"/>
              <a:buFont typeface="Arial"/>
              <a:buNone/>
            </a:pPr>
            <a:r>
              <a:rPr lang="en" sz="1800">
                <a:solidFill>
                  <a:schemeClr val="dk1"/>
                </a:solidFill>
                <a:latin typeface="Calibri"/>
                <a:ea typeface="Calibri"/>
                <a:cs typeface="Calibri"/>
                <a:sym typeface="Calibri"/>
              </a:rPr>
              <a:t>“Life, Liberty, and Property”  </a:t>
            </a:r>
          </a:p>
          <a:p>
            <a:pPr>
              <a:spcBef>
                <a:spcPts val="0"/>
              </a:spcBef>
              <a:buNone/>
            </a:pPr>
            <a:endParaRPr/>
          </a:p>
        </p:txBody>
      </p:sp>
      <p:sp>
        <p:nvSpPr>
          <p:cNvPr id="66" name="Shape 66"/>
          <p:cNvSpPr txBox="1"/>
          <p:nvPr/>
        </p:nvSpPr>
        <p:spPr>
          <a:xfrm>
            <a:off x="2688537" y="3543300"/>
            <a:ext cx="3657600" cy="457200"/>
          </a:xfrm>
          <a:prstGeom prst="rect">
            <a:avLst/>
          </a:prstGeom>
        </p:spPr>
        <p:txBody>
          <a:bodyPr lIns="91425" tIns="91425" rIns="91425" bIns="91425" anchor="t" anchorCtr="0">
            <a:noAutofit/>
          </a:bodyPr>
          <a:lstStyle/>
          <a:p>
            <a:pPr lvl="0" algn="ctr" rtl="0">
              <a:lnSpc>
                <a:spcPct val="115000"/>
              </a:lnSpc>
              <a:spcBef>
                <a:spcPts val="0"/>
              </a:spcBef>
              <a:buClr>
                <a:schemeClr val="dk1"/>
              </a:buClr>
              <a:buSzPct val="61111"/>
              <a:buFont typeface="Arial"/>
              <a:buNone/>
            </a:pPr>
            <a:r>
              <a:rPr lang="en" sz="1800">
                <a:solidFill>
                  <a:schemeClr val="dk1"/>
                </a:solidFill>
                <a:latin typeface="Calibri"/>
                <a:ea typeface="Calibri"/>
                <a:cs typeface="Calibri"/>
                <a:sym typeface="Calibri"/>
              </a:rPr>
              <a:t>Montesquieu</a:t>
            </a:r>
          </a:p>
          <a:p>
            <a:pPr lvl="0" algn="ctr" rtl="0">
              <a:lnSpc>
                <a:spcPct val="115000"/>
              </a:lnSpc>
              <a:spcBef>
                <a:spcPts val="0"/>
              </a:spcBef>
              <a:buClr>
                <a:schemeClr val="dk1"/>
              </a:buClr>
              <a:buSzPct val="61111"/>
              <a:buFont typeface="Arial"/>
              <a:buNone/>
            </a:pPr>
            <a:r>
              <a:rPr lang="en" sz="1800">
                <a:solidFill>
                  <a:schemeClr val="dk1"/>
                </a:solidFill>
                <a:latin typeface="Calibri"/>
                <a:ea typeface="Calibri"/>
                <a:cs typeface="Calibri"/>
                <a:sym typeface="Calibri"/>
              </a:rPr>
              <a:t>Separation of powers</a:t>
            </a:r>
          </a:p>
          <a:p>
            <a:pPr lvl="0" algn="ctr" rtl="0">
              <a:lnSpc>
                <a:spcPct val="115000"/>
              </a:lnSpc>
              <a:spcBef>
                <a:spcPts val="0"/>
              </a:spcBef>
              <a:buClr>
                <a:schemeClr val="dk1"/>
              </a:buClr>
              <a:buSzPct val="61111"/>
              <a:buFont typeface="Arial"/>
              <a:buNone/>
            </a:pPr>
            <a:r>
              <a:rPr lang="en" sz="1800">
                <a:solidFill>
                  <a:schemeClr val="dk1"/>
                </a:solidFill>
                <a:latin typeface="Calibri"/>
                <a:ea typeface="Calibri"/>
                <a:cs typeface="Calibri"/>
                <a:sym typeface="Calibri"/>
              </a:rPr>
              <a:t>Keep one person or group</a:t>
            </a:r>
          </a:p>
          <a:p>
            <a:pPr lvl="0" algn="ctr" rtl="0">
              <a:lnSpc>
                <a:spcPct val="115000"/>
              </a:lnSpc>
              <a:spcBef>
                <a:spcPts val="0"/>
              </a:spcBef>
              <a:buClr>
                <a:schemeClr val="dk1"/>
              </a:buClr>
              <a:buSzPct val="61111"/>
              <a:buFont typeface="Arial"/>
              <a:buNone/>
            </a:pPr>
            <a:r>
              <a:rPr lang="en" sz="1800">
                <a:solidFill>
                  <a:schemeClr val="dk1"/>
                </a:solidFill>
                <a:latin typeface="Calibri"/>
                <a:ea typeface="Calibri"/>
                <a:cs typeface="Calibri"/>
                <a:sym typeface="Calibri"/>
              </a:rPr>
              <a:t>From having complete</a:t>
            </a:r>
          </a:p>
          <a:p>
            <a:pPr lvl="0" algn="ctr" rtl="0">
              <a:lnSpc>
                <a:spcPct val="115000"/>
              </a:lnSpc>
              <a:spcBef>
                <a:spcPts val="0"/>
              </a:spcBef>
              <a:buClr>
                <a:schemeClr val="dk1"/>
              </a:buClr>
              <a:buSzPct val="61111"/>
              <a:buFont typeface="Arial"/>
              <a:buNone/>
            </a:pPr>
            <a:r>
              <a:rPr lang="en" sz="1800">
                <a:solidFill>
                  <a:schemeClr val="dk1"/>
                </a:solidFill>
                <a:latin typeface="Calibri"/>
                <a:ea typeface="Calibri"/>
                <a:cs typeface="Calibri"/>
                <a:sym typeface="Calibri"/>
              </a:rPr>
              <a:t>Control </a:t>
            </a:r>
          </a:p>
          <a:p>
            <a:pPr>
              <a:spcBef>
                <a:spcPts val="0"/>
              </a:spcBef>
              <a:buNone/>
            </a:pPr>
            <a:endParaRPr/>
          </a:p>
        </p:txBody>
      </p:sp>
      <p:sp>
        <p:nvSpPr>
          <p:cNvPr id="67" name="Shape 67"/>
          <p:cNvSpPr txBox="1"/>
          <p:nvPr/>
        </p:nvSpPr>
        <p:spPr>
          <a:xfrm>
            <a:off x="6026900" y="3756475"/>
            <a:ext cx="3657600" cy="457200"/>
          </a:xfrm>
          <a:prstGeom prst="rect">
            <a:avLst/>
          </a:prstGeom>
        </p:spPr>
        <p:txBody>
          <a:bodyPr lIns="91425" tIns="91425" rIns="91425" bIns="91425" anchor="t" anchorCtr="0">
            <a:noAutofit/>
          </a:bodyPr>
          <a:lstStyle/>
          <a:p>
            <a:pPr lvl="0" algn="ctr" rtl="0">
              <a:lnSpc>
                <a:spcPct val="115000"/>
              </a:lnSpc>
              <a:spcBef>
                <a:spcPts val="0"/>
              </a:spcBef>
              <a:buClr>
                <a:schemeClr val="dk1"/>
              </a:buClr>
              <a:buSzPct val="61111"/>
              <a:buFont typeface="Arial"/>
              <a:buNone/>
            </a:pPr>
            <a:r>
              <a:rPr lang="en" sz="1800">
                <a:solidFill>
                  <a:schemeClr val="dk1"/>
                </a:solidFill>
                <a:latin typeface="Calibri"/>
                <a:ea typeface="Calibri"/>
                <a:cs typeface="Calibri"/>
                <a:sym typeface="Calibri"/>
              </a:rPr>
              <a:t>Rousseau</a:t>
            </a:r>
          </a:p>
          <a:p>
            <a:pPr lvl="0" algn="ctr" rtl="0">
              <a:lnSpc>
                <a:spcPct val="115000"/>
              </a:lnSpc>
              <a:spcBef>
                <a:spcPts val="0"/>
              </a:spcBef>
              <a:buClr>
                <a:schemeClr val="dk1"/>
              </a:buClr>
              <a:buSzPct val="61111"/>
              <a:buFont typeface="Arial"/>
              <a:buNone/>
            </a:pPr>
            <a:r>
              <a:rPr lang="en" sz="1800">
                <a:solidFill>
                  <a:schemeClr val="dk1"/>
                </a:solidFill>
                <a:latin typeface="Calibri"/>
                <a:ea typeface="Calibri"/>
                <a:cs typeface="Calibri"/>
                <a:sym typeface="Calibri"/>
              </a:rPr>
              <a:t>People need to form</a:t>
            </a:r>
          </a:p>
          <a:p>
            <a:pPr lvl="0" algn="ctr" rtl="0">
              <a:lnSpc>
                <a:spcPct val="115000"/>
              </a:lnSpc>
              <a:spcBef>
                <a:spcPts val="0"/>
              </a:spcBef>
              <a:buClr>
                <a:schemeClr val="dk1"/>
              </a:buClr>
              <a:buSzPct val="61111"/>
              <a:buFont typeface="Arial"/>
              <a:buNone/>
            </a:pPr>
            <a:r>
              <a:rPr lang="en" sz="1800">
                <a:solidFill>
                  <a:schemeClr val="dk1"/>
                </a:solidFill>
                <a:latin typeface="Calibri"/>
                <a:ea typeface="Calibri"/>
                <a:cs typeface="Calibri"/>
                <a:sym typeface="Calibri"/>
              </a:rPr>
              <a:t>their government </a:t>
            </a:r>
          </a:p>
          <a:p>
            <a:pPr>
              <a:spcBef>
                <a:spcPts val="0"/>
              </a:spcBef>
              <a:buNone/>
            </a:pPr>
            <a:endParaRP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Shape 72"/>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Background- United States </a:t>
            </a:r>
          </a:p>
        </p:txBody>
      </p:sp>
      <p:sp>
        <p:nvSpPr>
          <p:cNvPr id="73" name="Shape 73"/>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marL="457200" lvl="0" indent="-419100" rtl="0">
              <a:spcBef>
                <a:spcPts val="0"/>
              </a:spcBef>
              <a:buClr>
                <a:schemeClr val="dk1"/>
              </a:buClr>
              <a:buSzPct val="100000"/>
              <a:buFont typeface="Arial"/>
              <a:buChar char="●"/>
            </a:pPr>
            <a:r>
              <a:rPr lang="en"/>
              <a:t>founded on individual freedoms </a:t>
            </a:r>
          </a:p>
          <a:p>
            <a:pPr lvl="0" rtl="0">
              <a:spcBef>
                <a:spcPts val="0"/>
              </a:spcBef>
              <a:buNone/>
            </a:pPr>
            <a:endParaRPr/>
          </a:p>
          <a:p>
            <a:pPr marL="457200" lvl="0" indent="-419100" rtl="0">
              <a:spcBef>
                <a:spcPts val="0"/>
              </a:spcBef>
              <a:buClr>
                <a:schemeClr val="dk1"/>
              </a:buClr>
              <a:buSzPct val="100000"/>
              <a:buFont typeface="Arial"/>
              <a:buChar char="●"/>
            </a:pPr>
            <a:r>
              <a:rPr lang="en"/>
              <a:t>Individuals can improve themselves through hard work</a:t>
            </a:r>
          </a:p>
          <a:p>
            <a:pPr lvl="0" rtl="0">
              <a:spcBef>
                <a:spcPts val="0"/>
              </a:spcBef>
              <a:buNone/>
            </a:pPr>
            <a:endParaRPr/>
          </a:p>
          <a:p>
            <a:pPr marL="457200" lvl="0" indent="-419100">
              <a:spcBef>
                <a:spcPts val="0"/>
              </a:spcBef>
              <a:buClr>
                <a:schemeClr val="dk1"/>
              </a:buClr>
              <a:buSzPct val="100000"/>
              <a:buFont typeface="Arial"/>
              <a:buChar char="●"/>
            </a:pPr>
            <a:r>
              <a:rPr lang="en"/>
              <a:t>Free market economy allows individuals to have choice   </a:t>
            </a: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Shape 78"/>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Background - Soviet Union (USSR) </a:t>
            </a:r>
          </a:p>
        </p:txBody>
      </p:sp>
      <p:sp>
        <p:nvSpPr>
          <p:cNvPr id="79" name="Shape 79"/>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a:spcBef>
                <a:spcPts val="0"/>
              </a:spcBef>
              <a:buNone/>
            </a:pPr>
            <a:endParaRPr/>
          </a:p>
        </p:txBody>
      </p:sp>
      <p:pic>
        <p:nvPicPr>
          <p:cNvPr id="80" name="Shape 80"/>
          <p:cNvPicPr preferRelativeResize="0"/>
          <p:nvPr/>
        </p:nvPicPr>
        <p:blipFill>
          <a:blip r:embed="rId3"/>
          <a:stretch>
            <a:fillRect/>
          </a:stretch>
        </p:blipFill>
        <p:spPr>
          <a:xfrm>
            <a:off x="647450" y="1275675"/>
            <a:ext cx="2047875" cy="2238375"/>
          </a:xfrm>
          <a:prstGeom prst="rect">
            <a:avLst/>
          </a:prstGeom>
        </p:spPr>
      </p:pic>
      <p:pic>
        <p:nvPicPr>
          <p:cNvPr id="81" name="Shape 81"/>
          <p:cNvPicPr preferRelativeResize="0"/>
          <p:nvPr/>
        </p:nvPicPr>
        <p:blipFill>
          <a:blip r:embed="rId4"/>
          <a:stretch>
            <a:fillRect/>
          </a:stretch>
        </p:blipFill>
        <p:spPr>
          <a:xfrm>
            <a:off x="5916800" y="1200150"/>
            <a:ext cx="2085975" cy="2200275"/>
          </a:xfrm>
          <a:prstGeom prst="rect">
            <a:avLst/>
          </a:prstGeom>
        </p:spPr>
      </p:pic>
      <p:sp>
        <p:nvSpPr>
          <p:cNvPr id="82" name="Shape 82"/>
          <p:cNvSpPr txBox="1"/>
          <p:nvPr/>
        </p:nvSpPr>
        <p:spPr>
          <a:xfrm>
            <a:off x="561450" y="3514050"/>
            <a:ext cx="3657600" cy="457200"/>
          </a:xfrm>
          <a:prstGeom prst="rect">
            <a:avLst/>
          </a:prstGeom>
        </p:spPr>
        <p:txBody>
          <a:bodyPr lIns="91425" tIns="91425" rIns="91425" bIns="91425" anchor="t" anchorCtr="0">
            <a:noAutofit/>
          </a:bodyPr>
          <a:lstStyle/>
          <a:p>
            <a:pPr lvl="0" rtl="0">
              <a:spcBef>
                <a:spcPts val="0"/>
              </a:spcBef>
              <a:buNone/>
            </a:pPr>
            <a:r>
              <a:rPr lang="en"/>
              <a:t>Karl Marx </a:t>
            </a:r>
          </a:p>
          <a:p>
            <a:pPr>
              <a:spcBef>
                <a:spcPts val="0"/>
              </a:spcBef>
              <a:buNone/>
            </a:pPr>
            <a:r>
              <a:rPr lang="en"/>
              <a:t>Wrote - </a:t>
            </a:r>
            <a:r>
              <a:rPr lang="en" i="1"/>
              <a:t>The Communist Manifesto </a:t>
            </a:r>
            <a:r>
              <a:rPr lang="en"/>
              <a:t>Business owners treat workers unfairly in order to make money.  The rich stay rich and the poor stay poor.  Felt there should be no classes and people should share wealth  </a:t>
            </a:r>
          </a:p>
        </p:txBody>
      </p:sp>
      <p:sp>
        <p:nvSpPr>
          <p:cNvPr id="83" name="Shape 83"/>
          <p:cNvSpPr txBox="1"/>
          <p:nvPr/>
        </p:nvSpPr>
        <p:spPr>
          <a:xfrm>
            <a:off x="5754450" y="3632650"/>
            <a:ext cx="3657600" cy="457200"/>
          </a:xfrm>
          <a:prstGeom prst="rect">
            <a:avLst/>
          </a:prstGeom>
        </p:spPr>
        <p:txBody>
          <a:bodyPr lIns="91425" tIns="91425" rIns="91425" bIns="91425" anchor="t" anchorCtr="0">
            <a:noAutofit/>
          </a:bodyPr>
          <a:lstStyle/>
          <a:p>
            <a:pPr lvl="0" rtl="0">
              <a:spcBef>
                <a:spcPts val="0"/>
              </a:spcBef>
              <a:buNone/>
            </a:pPr>
            <a:r>
              <a:rPr lang="en"/>
              <a:t>Vladimir Lenin </a:t>
            </a:r>
          </a:p>
          <a:p>
            <a:pPr>
              <a:spcBef>
                <a:spcPts val="0"/>
              </a:spcBef>
              <a:buNone/>
            </a:pPr>
            <a:r>
              <a:rPr lang="en"/>
              <a:t>Came to power during the Russian Revolution.  Promised peace, food, and land.  Became a dictator and started communism in Russia   </a:t>
            </a:r>
          </a:p>
        </p:txBody>
      </p:sp>
    </p:spTree>
  </p:cSld>
  <p:clrMapOvr>
    <a:masterClrMapping/>
  </p:clrMapOvr>
  <p:transition spd="slow">
    <p:cut/>
  </p:transition>
</p:sld>
</file>

<file path=ppt/theme/theme1.xml><?xml version="1.0" encoding="utf-8"?>
<a:theme xmlns:a="http://schemas.openxmlformats.org/drawingml/2006/main"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1277</Words>
  <Application>Microsoft Office PowerPoint</Application>
  <PresentationFormat>On-screen Show (16:9)</PresentationFormat>
  <Paragraphs>193</Paragraphs>
  <Slides>26</Slides>
  <Notes>26</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simple-light</vt:lpstr>
      <vt:lpstr>Cold War </vt:lpstr>
      <vt:lpstr>Vocabulary   </vt:lpstr>
      <vt:lpstr>Vocabulary </vt:lpstr>
      <vt:lpstr>Vocabulary </vt:lpstr>
      <vt:lpstr>Vocabulary </vt:lpstr>
      <vt:lpstr>What is a Cold War? </vt:lpstr>
      <vt:lpstr>Background - United States  </vt:lpstr>
      <vt:lpstr>Background- United States </vt:lpstr>
      <vt:lpstr>Background - Soviet Union (USSR) </vt:lpstr>
      <vt:lpstr>Background - USSR </vt:lpstr>
      <vt:lpstr>Put the following terms under the correct nation</vt:lpstr>
      <vt:lpstr>Compare and Contrast - check your work! </vt:lpstr>
      <vt:lpstr>PowerPoint Presentation</vt:lpstr>
      <vt:lpstr>Aftermath of World War II</vt:lpstr>
      <vt:lpstr>Aftermath of World War II</vt:lpstr>
      <vt:lpstr>A Divided Berlin</vt:lpstr>
      <vt:lpstr>The Berlin Airlift </vt:lpstr>
      <vt:lpstr>The Nuclear Arms Race</vt:lpstr>
      <vt:lpstr>The Space Race</vt:lpstr>
      <vt:lpstr>Spying </vt:lpstr>
      <vt:lpstr>Life under Communism </vt:lpstr>
      <vt:lpstr>Live under Communism </vt:lpstr>
      <vt:lpstr>Cultural Impact </vt:lpstr>
      <vt:lpstr>Cultural Impact </vt:lpstr>
      <vt:lpstr>The Fall of Communism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Cold War </dc:title>
  <dc:creator>Amanda Wolf</dc:creator>
  <cp:lastModifiedBy>wolfa</cp:lastModifiedBy>
  <cp:revision>1</cp:revision>
  <dcterms:modified xsi:type="dcterms:W3CDTF">2014-06-03T15:27:53Z</dcterms:modified>
</cp:coreProperties>
</file>